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1" r:id="rId6"/>
    <p:sldId id="278" r:id="rId7"/>
    <p:sldId id="280" r:id="rId8"/>
    <p:sldId id="262" r:id="rId9"/>
    <p:sldId id="272" r:id="rId10"/>
    <p:sldId id="273" r:id="rId11"/>
    <p:sldId id="274" r:id="rId12"/>
    <p:sldId id="275" r:id="rId13"/>
    <p:sldId id="276" r:id="rId14"/>
    <p:sldId id="271" r:id="rId15"/>
    <p:sldId id="264" r:id="rId16"/>
    <p:sldId id="266" r:id="rId17"/>
  </p:sldIdLst>
  <p:sldSz cx="9144000" cy="6858000" type="screen4x3"/>
  <p:notesSz cx="6980238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95BDEC-5D2E-4D46-A26B-F3E3498449C2}" type="doc">
      <dgm:prSet loTypeId="urn:microsoft.com/office/officeart/2005/8/layout/process1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3BBDC07C-9519-4DF4-85DA-C2ABA46C6B33}">
      <dgm:prSet phldrT="[Texto]" custT="1"/>
      <dgm:spPr/>
      <dgm:t>
        <a:bodyPr/>
        <a:lstStyle/>
        <a:p>
          <a:r>
            <a:rPr lang="es-MX" sz="2000" b="1" dirty="0"/>
            <a:t>EVALÚA asesora y acompaña a las dependencias y alcaldías en la elaboración de sus ROP</a:t>
          </a:r>
        </a:p>
      </dgm:t>
    </dgm:pt>
    <dgm:pt modelId="{76F33C50-CDC2-4425-8658-0A1972A79CD5}" type="parTrans" cxnId="{D95F698F-25AF-4F41-A1BD-8CCA9460FE95}">
      <dgm:prSet/>
      <dgm:spPr/>
      <dgm:t>
        <a:bodyPr/>
        <a:lstStyle/>
        <a:p>
          <a:endParaRPr lang="es-MX" sz="2800" b="1"/>
        </a:p>
      </dgm:t>
    </dgm:pt>
    <dgm:pt modelId="{619DA4F7-BF56-46A2-8D09-26E3E3BA3476}" type="sibTrans" cxnId="{D95F698F-25AF-4F41-A1BD-8CCA9460FE95}">
      <dgm:prSet custT="1"/>
      <dgm:spPr/>
      <dgm:t>
        <a:bodyPr/>
        <a:lstStyle/>
        <a:p>
          <a:endParaRPr lang="es-MX" sz="1600" b="1"/>
        </a:p>
      </dgm:t>
    </dgm:pt>
    <dgm:pt modelId="{0B784256-33E7-49B3-A654-49AB34865548}">
      <dgm:prSet phldrT="[Texto]" custT="1"/>
      <dgm:spPr/>
      <dgm:t>
        <a:bodyPr/>
        <a:lstStyle/>
        <a:p>
          <a:r>
            <a:rPr lang="es-MX" sz="2000" b="1" dirty="0"/>
            <a:t>Las dependencias y alcaldías presentan sus ROP ante el COPLADE (Diciembre/Enero 2020)</a:t>
          </a:r>
        </a:p>
      </dgm:t>
    </dgm:pt>
    <dgm:pt modelId="{F712DAEF-9AEE-473F-A296-A745ECF8E4A1}" type="parTrans" cxnId="{4D0F9C4D-3B4C-470A-B2F2-95DDDCA19D11}">
      <dgm:prSet/>
      <dgm:spPr/>
      <dgm:t>
        <a:bodyPr/>
        <a:lstStyle/>
        <a:p>
          <a:endParaRPr lang="es-MX" sz="2800" b="1"/>
        </a:p>
      </dgm:t>
    </dgm:pt>
    <dgm:pt modelId="{23462D90-47C5-42D1-ABD1-5EDB9C284CE1}" type="sibTrans" cxnId="{4D0F9C4D-3B4C-470A-B2F2-95DDDCA19D11}">
      <dgm:prSet custT="1"/>
      <dgm:spPr/>
      <dgm:t>
        <a:bodyPr/>
        <a:lstStyle/>
        <a:p>
          <a:endParaRPr lang="es-MX" sz="1600" b="1"/>
        </a:p>
      </dgm:t>
    </dgm:pt>
    <dgm:pt modelId="{FF3EF9D0-CE24-47D7-9B61-49941E313C2B}">
      <dgm:prSet phldrT="[Texto]" custT="1"/>
      <dgm:spPr/>
      <dgm:t>
        <a:bodyPr/>
        <a:lstStyle/>
        <a:p>
          <a:r>
            <a:rPr lang="es-MX" sz="2000" b="1" dirty="0"/>
            <a:t>COPLADE</a:t>
          </a:r>
          <a:r>
            <a:rPr lang="es-MX" sz="2000" b="1" baseline="0" dirty="0"/>
            <a:t> resuelve sobre la aprobación de programas (Enero 2020)</a:t>
          </a:r>
          <a:endParaRPr lang="es-MX" sz="2000" b="1" dirty="0"/>
        </a:p>
      </dgm:t>
    </dgm:pt>
    <dgm:pt modelId="{F1CCE0D4-F617-4285-B554-E211D455FEFB}" type="parTrans" cxnId="{D7EA74F7-4A53-4BF6-8A6C-89F89F8069C0}">
      <dgm:prSet/>
      <dgm:spPr/>
      <dgm:t>
        <a:bodyPr/>
        <a:lstStyle/>
        <a:p>
          <a:endParaRPr lang="es-MX" sz="2800" b="1"/>
        </a:p>
      </dgm:t>
    </dgm:pt>
    <dgm:pt modelId="{559C02C1-81E1-4734-9E17-773F63370F8F}" type="sibTrans" cxnId="{D7EA74F7-4A53-4BF6-8A6C-89F89F8069C0}">
      <dgm:prSet/>
      <dgm:spPr/>
      <dgm:t>
        <a:bodyPr/>
        <a:lstStyle/>
        <a:p>
          <a:endParaRPr lang="es-MX" sz="2800" b="1"/>
        </a:p>
      </dgm:t>
    </dgm:pt>
    <dgm:pt modelId="{4BCBD061-DE49-4B9F-B729-0223F90F4D53}">
      <dgm:prSet custT="1"/>
      <dgm:spPr/>
      <dgm:t>
        <a:bodyPr/>
        <a:lstStyle/>
        <a:p>
          <a:r>
            <a:rPr lang="es-MX" sz="2000" b="1" dirty="0"/>
            <a:t>Publicación de Lineamientos para elaborar ROPS por EVALÚA </a:t>
          </a:r>
        </a:p>
        <a:p>
          <a:r>
            <a:rPr lang="es-MX" sz="2000" b="1" dirty="0"/>
            <a:t>(Antes del 31 de octubre)</a:t>
          </a:r>
        </a:p>
      </dgm:t>
    </dgm:pt>
    <dgm:pt modelId="{648ECA8B-67C0-49E3-8A6A-580008B9E46B}" type="parTrans" cxnId="{C616AF53-C7AB-4D5F-9D2B-7A475FE9ACED}">
      <dgm:prSet/>
      <dgm:spPr/>
      <dgm:t>
        <a:bodyPr/>
        <a:lstStyle/>
        <a:p>
          <a:endParaRPr lang="es-MX" sz="2800" b="1"/>
        </a:p>
      </dgm:t>
    </dgm:pt>
    <dgm:pt modelId="{2C08DBE7-804A-45C6-A523-9D95835A47D3}" type="sibTrans" cxnId="{C616AF53-C7AB-4D5F-9D2B-7A475FE9ACED}">
      <dgm:prSet custT="1"/>
      <dgm:spPr/>
      <dgm:t>
        <a:bodyPr/>
        <a:lstStyle/>
        <a:p>
          <a:endParaRPr lang="es-MX" sz="1600" b="1"/>
        </a:p>
      </dgm:t>
    </dgm:pt>
    <dgm:pt modelId="{9046D029-1507-4490-A088-D18ACC1A7D9F}" type="pres">
      <dgm:prSet presAssocID="{2B95BDEC-5D2E-4D46-A26B-F3E3498449C2}" presName="Name0" presStyleCnt="0">
        <dgm:presLayoutVars>
          <dgm:dir/>
          <dgm:resizeHandles val="exact"/>
        </dgm:presLayoutVars>
      </dgm:prSet>
      <dgm:spPr/>
    </dgm:pt>
    <dgm:pt modelId="{012FC829-2FF6-4E04-BDC3-008F712323F9}" type="pres">
      <dgm:prSet presAssocID="{4BCBD061-DE49-4B9F-B729-0223F90F4D53}" presName="node" presStyleLbl="node1" presStyleIdx="0" presStyleCnt="4">
        <dgm:presLayoutVars>
          <dgm:bulletEnabled val="1"/>
        </dgm:presLayoutVars>
      </dgm:prSet>
      <dgm:spPr/>
    </dgm:pt>
    <dgm:pt modelId="{D80C8C4F-ADC3-44AF-8D0C-1953CA9DED1D}" type="pres">
      <dgm:prSet presAssocID="{2C08DBE7-804A-45C6-A523-9D95835A47D3}" presName="sibTrans" presStyleLbl="sibTrans2D1" presStyleIdx="0" presStyleCnt="3"/>
      <dgm:spPr/>
    </dgm:pt>
    <dgm:pt modelId="{BAFA25A8-2CC2-4332-B321-DD326AED13A0}" type="pres">
      <dgm:prSet presAssocID="{2C08DBE7-804A-45C6-A523-9D95835A47D3}" presName="connectorText" presStyleLbl="sibTrans2D1" presStyleIdx="0" presStyleCnt="3"/>
      <dgm:spPr/>
    </dgm:pt>
    <dgm:pt modelId="{B19843AB-9792-4A4C-B989-B645D1303379}" type="pres">
      <dgm:prSet presAssocID="{3BBDC07C-9519-4DF4-85DA-C2ABA46C6B33}" presName="node" presStyleLbl="node1" presStyleIdx="1" presStyleCnt="4">
        <dgm:presLayoutVars>
          <dgm:bulletEnabled val="1"/>
        </dgm:presLayoutVars>
      </dgm:prSet>
      <dgm:spPr/>
    </dgm:pt>
    <dgm:pt modelId="{3BB2CCA3-15AA-46D8-81D8-43980604E271}" type="pres">
      <dgm:prSet presAssocID="{619DA4F7-BF56-46A2-8D09-26E3E3BA3476}" presName="sibTrans" presStyleLbl="sibTrans2D1" presStyleIdx="1" presStyleCnt="3"/>
      <dgm:spPr/>
    </dgm:pt>
    <dgm:pt modelId="{000489CF-9E6F-4372-842F-F8F1FFA50FAA}" type="pres">
      <dgm:prSet presAssocID="{619DA4F7-BF56-46A2-8D09-26E3E3BA3476}" presName="connectorText" presStyleLbl="sibTrans2D1" presStyleIdx="1" presStyleCnt="3"/>
      <dgm:spPr/>
    </dgm:pt>
    <dgm:pt modelId="{823CEE8A-3EA2-47AE-9B50-E60C39945448}" type="pres">
      <dgm:prSet presAssocID="{0B784256-33E7-49B3-A654-49AB34865548}" presName="node" presStyleLbl="node1" presStyleIdx="2" presStyleCnt="4">
        <dgm:presLayoutVars>
          <dgm:bulletEnabled val="1"/>
        </dgm:presLayoutVars>
      </dgm:prSet>
      <dgm:spPr/>
    </dgm:pt>
    <dgm:pt modelId="{C7BB2821-C4CA-4788-854F-96DD465EFF82}" type="pres">
      <dgm:prSet presAssocID="{23462D90-47C5-42D1-ABD1-5EDB9C284CE1}" presName="sibTrans" presStyleLbl="sibTrans2D1" presStyleIdx="2" presStyleCnt="3"/>
      <dgm:spPr/>
    </dgm:pt>
    <dgm:pt modelId="{AE45ED49-F7AC-4C92-AC05-05392AF64779}" type="pres">
      <dgm:prSet presAssocID="{23462D90-47C5-42D1-ABD1-5EDB9C284CE1}" presName="connectorText" presStyleLbl="sibTrans2D1" presStyleIdx="2" presStyleCnt="3"/>
      <dgm:spPr/>
    </dgm:pt>
    <dgm:pt modelId="{0DDDCA14-EB4B-4569-9A0B-CBCA1DC1D768}" type="pres">
      <dgm:prSet presAssocID="{FF3EF9D0-CE24-47D7-9B61-49941E313C2B}" presName="node" presStyleLbl="node1" presStyleIdx="3" presStyleCnt="4">
        <dgm:presLayoutVars>
          <dgm:bulletEnabled val="1"/>
        </dgm:presLayoutVars>
      </dgm:prSet>
      <dgm:spPr/>
    </dgm:pt>
  </dgm:ptLst>
  <dgm:cxnLst>
    <dgm:cxn modelId="{A8A1B02F-D623-4BA7-A1BD-A4E195525EDB}" type="presOf" srcId="{2B95BDEC-5D2E-4D46-A26B-F3E3498449C2}" destId="{9046D029-1507-4490-A088-D18ACC1A7D9F}" srcOrd="0" destOrd="0" presId="urn:microsoft.com/office/officeart/2005/8/layout/process1"/>
    <dgm:cxn modelId="{59DBD932-2246-4BAF-BC2D-A1E67C6CE372}" type="presOf" srcId="{23462D90-47C5-42D1-ABD1-5EDB9C284CE1}" destId="{C7BB2821-C4CA-4788-854F-96DD465EFF82}" srcOrd="0" destOrd="0" presId="urn:microsoft.com/office/officeart/2005/8/layout/process1"/>
    <dgm:cxn modelId="{3E93BD36-0EC7-4FD2-8DE3-C04D82E1C081}" type="presOf" srcId="{23462D90-47C5-42D1-ABD1-5EDB9C284CE1}" destId="{AE45ED49-F7AC-4C92-AC05-05392AF64779}" srcOrd="1" destOrd="0" presId="urn:microsoft.com/office/officeart/2005/8/layout/process1"/>
    <dgm:cxn modelId="{BEDFFE3C-9726-4C54-939E-4CAD606EC4BD}" type="presOf" srcId="{619DA4F7-BF56-46A2-8D09-26E3E3BA3476}" destId="{3BB2CCA3-15AA-46D8-81D8-43980604E271}" srcOrd="0" destOrd="0" presId="urn:microsoft.com/office/officeart/2005/8/layout/process1"/>
    <dgm:cxn modelId="{4D0F9C4D-3B4C-470A-B2F2-95DDDCA19D11}" srcId="{2B95BDEC-5D2E-4D46-A26B-F3E3498449C2}" destId="{0B784256-33E7-49B3-A654-49AB34865548}" srcOrd="2" destOrd="0" parTransId="{F712DAEF-9AEE-473F-A296-A745ECF8E4A1}" sibTransId="{23462D90-47C5-42D1-ABD1-5EDB9C284CE1}"/>
    <dgm:cxn modelId="{E0AD2853-7794-4690-B19F-4AB4939B109B}" type="presOf" srcId="{3BBDC07C-9519-4DF4-85DA-C2ABA46C6B33}" destId="{B19843AB-9792-4A4C-B989-B645D1303379}" srcOrd="0" destOrd="0" presId="urn:microsoft.com/office/officeart/2005/8/layout/process1"/>
    <dgm:cxn modelId="{C616AF53-C7AB-4D5F-9D2B-7A475FE9ACED}" srcId="{2B95BDEC-5D2E-4D46-A26B-F3E3498449C2}" destId="{4BCBD061-DE49-4B9F-B729-0223F90F4D53}" srcOrd="0" destOrd="0" parTransId="{648ECA8B-67C0-49E3-8A6A-580008B9E46B}" sibTransId="{2C08DBE7-804A-45C6-A523-9D95835A47D3}"/>
    <dgm:cxn modelId="{3369B881-E5E4-4DA2-848D-81757E72E8FE}" type="presOf" srcId="{2C08DBE7-804A-45C6-A523-9D95835A47D3}" destId="{BAFA25A8-2CC2-4332-B321-DD326AED13A0}" srcOrd="1" destOrd="0" presId="urn:microsoft.com/office/officeart/2005/8/layout/process1"/>
    <dgm:cxn modelId="{561A4882-4BED-47E7-8D06-F9C1E18B4BEE}" type="presOf" srcId="{2C08DBE7-804A-45C6-A523-9D95835A47D3}" destId="{D80C8C4F-ADC3-44AF-8D0C-1953CA9DED1D}" srcOrd="0" destOrd="0" presId="urn:microsoft.com/office/officeart/2005/8/layout/process1"/>
    <dgm:cxn modelId="{52D51588-EBC2-4561-BA32-F0CC9AD2B5C5}" type="presOf" srcId="{FF3EF9D0-CE24-47D7-9B61-49941E313C2B}" destId="{0DDDCA14-EB4B-4569-9A0B-CBCA1DC1D768}" srcOrd="0" destOrd="0" presId="urn:microsoft.com/office/officeart/2005/8/layout/process1"/>
    <dgm:cxn modelId="{D95F698F-25AF-4F41-A1BD-8CCA9460FE95}" srcId="{2B95BDEC-5D2E-4D46-A26B-F3E3498449C2}" destId="{3BBDC07C-9519-4DF4-85DA-C2ABA46C6B33}" srcOrd="1" destOrd="0" parTransId="{76F33C50-CDC2-4425-8658-0A1972A79CD5}" sibTransId="{619DA4F7-BF56-46A2-8D09-26E3E3BA3476}"/>
    <dgm:cxn modelId="{AD6A62AF-E92B-4DDC-8DA6-8A415C728098}" type="presOf" srcId="{4BCBD061-DE49-4B9F-B729-0223F90F4D53}" destId="{012FC829-2FF6-4E04-BDC3-008F712323F9}" srcOrd="0" destOrd="0" presId="urn:microsoft.com/office/officeart/2005/8/layout/process1"/>
    <dgm:cxn modelId="{925D20EE-3900-4A93-B8A8-1FFC3E3C7A66}" type="presOf" srcId="{619DA4F7-BF56-46A2-8D09-26E3E3BA3476}" destId="{000489CF-9E6F-4372-842F-F8F1FFA50FAA}" srcOrd="1" destOrd="0" presId="urn:microsoft.com/office/officeart/2005/8/layout/process1"/>
    <dgm:cxn modelId="{579DA9F1-DD99-4B7A-BE59-AB6EAD9491BA}" type="presOf" srcId="{0B784256-33E7-49B3-A654-49AB34865548}" destId="{823CEE8A-3EA2-47AE-9B50-E60C39945448}" srcOrd="0" destOrd="0" presId="urn:microsoft.com/office/officeart/2005/8/layout/process1"/>
    <dgm:cxn modelId="{D7EA74F7-4A53-4BF6-8A6C-89F89F8069C0}" srcId="{2B95BDEC-5D2E-4D46-A26B-F3E3498449C2}" destId="{FF3EF9D0-CE24-47D7-9B61-49941E313C2B}" srcOrd="3" destOrd="0" parTransId="{F1CCE0D4-F617-4285-B554-E211D455FEFB}" sibTransId="{559C02C1-81E1-4734-9E17-773F63370F8F}"/>
    <dgm:cxn modelId="{75AF96EA-3F9E-4A97-A6B7-7101726AF7EC}" type="presParOf" srcId="{9046D029-1507-4490-A088-D18ACC1A7D9F}" destId="{012FC829-2FF6-4E04-BDC3-008F712323F9}" srcOrd="0" destOrd="0" presId="urn:microsoft.com/office/officeart/2005/8/layout/process1"/>
    <dgm:cxn modelId="{DA1B3439-C21C-41B3-83F1-E6059883915A}" type="presParOf" srcId="{9046D029-1507-4490-A088-D18ACC1A7D9F}" destId="{D80C8C4F-ADC3-44AF-8D0C-1953CA9DED1D}" srcOrd="1" destOrd="0" presId="urn:microsoft.com/office/officeart/2005/8/layout/process1"/>
    <dgm:cxn modelId="{30A54C58-78AA-4704-8677-B63920520C81}" type="presParOf" srcId="{D80C8C4F-ADC3-44AF-8D0C-1953CA9DED1D}" destId="{BAFA25A8-2CC2-4332-B321-DD326AED13A0}" srcOrd="0" destOrd="0" presId="urn:microsoft.com/office/officeart/2005/8/layout/process1"/>
    <dgm:cxn modelId="{3CDF8049-11F6-499E-AE28-953A12027900}" type="presParOf" srcId="{9046D029-1507-4490-A088-D18ACC1A7D9F}" destId="{B19843AB-9792-4A4C-B989-B645D1303379}" srcOrd="2" destOrd="0" presId="urn:microsoft.com/office/officeart/2005/8/layout/process1"/>
    <dgm:cxn modelId="{D9D86592-27F9-4831-A154-0ECB748C78DF}" type="presParOf" srcId="{9046D029-1507-4490-A088-D18ACC1A7D9F}" destId="{3BB2CCA3-15AA-46D8-81D8-43980604E271}" srcOrd="3" destOrd="0" presId="urn:microsoft.com/office/officeart/2005/8/layout/process1"/>
    <dgm:cxn modelId="{24BEAAE0-FEED-49D2-99F9-DC186A195478}" type="presParOf" srcId="{3BB2CCA3-15AA-46D8-81D8-43980604E271}" destId="{000489CF-9E6F-4372-842F-F8F1FFA50FAA}" srcOrd="0" destOrd="0" presId="urn:microsoft.com/office/officeart/2005/8/layout/process1"/>
    <dgm:cxn modelId="{050DE150-74E2-4D70-A266-32CEDE48DB58}" type="presParOf" srcId="{9046D029-1507-4490-A088-D18ACC1A7D9F}" destId="{823CEE8A-3EA2-47AE-9B50-E60C39945448}" srcOrd="4" destOrd="0" presId="urn:microsoft.com/office/officeart/2005/8/layout/process1"/>
    <dgm:cxn modelId="{5E3F0371-DBA7-4565-A11F-FAF09A6B46B8}" type="presParOf" srcId="{9046D029-1507-4490-A088-D18ACC1A7D9F}" destId="{C7BB2821-C4CA-4788-854F-96DD465EFF82}" srcOrd="5" destOrd="0" presId="urn:microsoft.com/office/officeart/2005/8/layout/process1"/>
    <dgm:cxn modelId="{C648ADE7-9999-4658-A0AB-3FB55D5B80CA}" type="presParOf" srcId="{C7BB2821-C4CA-4788-854F-96DD465EFF82}" destId="{AE45ED49-F7AC-4C92-AC05-05392AF64779}" srcOrd="0" destOrd="0" presId="urn:microsoft.com/office/officeart/2005/8/layout/process1"/>
    <dgm:cxn modelId="{157DB1AC-0AA0-4DAD-9845-8641802CA440}" type="presParOf" srcId="{9046D029-1507-4490-A088-D18ACC1A7D9F}" destId="{0DDDCA14-EB4B-4569-9A0B-CBCA1DC1D768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95BDEC-5D2E-4D46-A26B-F3E3498449C2}" type="doc">
      <dgm:prSet loTypeId="urn:microsoft.com/office/officeart/2005/8/layout/process1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3BBDC07C-9519-4DF4-85DA-C2ABA46C6B33}">
      <dgm:prSet phldrT="[Texto]" custT="1"/>
      <dgm:spPr/>
      <dgm:t>
        <a:bodyPr/>
        <a:lstStyle/>
        <a:p>
          <a:r>
            <a:rPr lang="es-MX" sz="2000" b="1" dirty="0"/>
            <a:t>Asesoría a dependencias y alcaldías para elaboración de sus Lineamientos</a:t>
          </a:r>
        </a:p>
      </dgm:t>
    </dgm:pt>
    <dgm:pt modelId="{76F33C50-CDC2-4425-8658-0A1972A79CD5}" type="parTrans" cxnId="{D95F698F-25AF-4F41-A1BD-8CCA9460FE95}">
      <dgm:prSet/>
      <dgm:spPr/>
      <dgm:t>
        <a:bodyPr/>
        <a:lstStyle/>
        <a:p>
          <a:endParaRPr lang="es-MX" sz="2800" b="1"/>
        </a:p>
      </dgm:t>
    </dgm:pt>
    <dgm:pt modelId="{619DA4F7-BF56-46A2-8D09-26E3E3BA3476}" type="sibTrans" cxnId="{D95F698F-25AF-4F41-A1BD-8CCA9460FE95}">
      <dgm:prSet custT="1"/>
      <dgm:spPr/>
      <dgm:t>
        <a:bodyPr/>
        <a:lstStyle/>
        <a:p>
          <a:endParaRPr lang="es-MX" sz="1800" b="1"/>
        </a:p>
      </dgm:t>
    </dgm:pt>
    <dgm:pt modelId="{0B784256-33E7-49B3-A654-49AB34865548}">
      <dgm:prSet phldrT="[Texto]" custT="1"/>
      <dgm:spPr/>
      <dgm:t>
        <a:bodyPr/>
        <a:lstStyle/>
        <a:p>
          <a:r>
            <a:rPr lang="es-MX" sz="2000" b="1" dirty="0"/>
            <a:t>Presentación y aprobación ante el Comité de Evaluación y Recomendaciones (CER) del EVALÚA</a:t>
          </a:r>
        </a:p>
      </dgm:t>
    </dgm:pt>
    <dgm:pt modelId="{F712DAEF-9AEE-473F-A296-A745ECF8E4A1}" type="parTrans" cxnId="{4D0F9C4D-3B4C-470A-B2F2-95DDDCA19D11}">
      <dgm:prSet/>
      <dgm:spPr/>
      <dgm:t>
        <a:bodyPr/>
        <a:lstStyle/>
        <a:p>
          <a:endParaRPr lang="es-MX" sz="2800" b="1"/>
        </a:p>
      </dgm:t>
    </dgm:pt>
    <dgm:pt modelId="{23462D90-47C5-42D1-ABD1-5EDB9C284CE1}" type="sibTrans" cxnId="{4D0F9C4D-3B4C-470A-B2F2-95DDDCA19D11}">
      <dgm:prSet custT="1"/>
      <dgm:spPr/>
      <dgm:t>
        <a:bodyPr/>
        <a:lstStyle/>
        <a:p>
          <a:endParaRPr lang="es-MX" sz="1800" b="1"/>
        </a:p>
      </dgm:t>
    </dgm:pt>
    <dgm:pt modelId="{FF3EF9D0-CE24-47D7-9B61-49941E313C2B}">
      <dgm:prSet phldrT="[Texto]" custT="1"/>
      <dgm:spPr/>
      <dgm:t>
        <a:bodyPr/>
        <a:lstStyle/>
        <a:p>
          <a:r>
            <a:rPr lang="es-MX" sz="2000" b="1" dirty="0"/>
            <a:t>El CER emite dictamen (Aprobatorio, Parcialmente aprobatorio, o No aprobatorio) sobre la acción social</a:t>
          </a:r>
        </a:p>
      </dgm:t>
    </dgm:pt>
    <dgm:pt modelId="{F1CCE0D4-F617-4285-B554-E211D455FEFB}" type="parTrans" cxnId="{D7EA74F7-4A53-4BF6-8A6C-89F89F8069C0}">
      <dgm:prSet/>
      <dgm:spPr/>
      <dgm:t>
        <a:bodyPr/>
        <a:lstStyle/>
        <a:p>
          <a:endParaRPr lang="es-MX" sz="2800" b="1"/>
        </a:p>
      </dgm:t>
    </dgm:pt>
    <dgm:pt modelId="{559C02C1-81E1-4734-9E17-773F63370F8F}" type="sibTrans" cxnId="{D7EA74F7-4A53-4BF6-8A6C-89F89F8069C0}">
      <dgm:prSet/>
      <dgm:spPr/>
      <dgm:t>
        <a:bodyPr/>
        <a:lstStyle/>
        <a:p>
          <a:endParaRPr lang="es-MX" sz="2800" b="1"/>
        </a:p>
      </dgm:t>
    </dgm:pt>
    <dgm:pt modelId="{4BCBD061-DE49-4B9F-B729-0223F90F4D53}">
      <dgm:prSet custT="1"/>
      <dgm:spPr/>
      <dgm:t>
        <a:bodyPr/>
        <a:lstStyle/>
        <a:p>
          <a:r>
            <a:rPr lang="es-MX" sz="2000" b="1" dirty="0"/>
            <a:t>Publicación de Lineamientos para elaborar  Acciones Sociales por EVALÚA </a:t>
          </a:r>
        </a:p>
      </dgm:t>
    </dgm:pt>
    <dgm:pt modelId="{648ECA8B-67C0-49E3-8A6A-580008B9E46B}" type="parTrans" cxnId="{C616AF53-C7AB-4D5F-9D2B-7A475FE9ACED}">
      <dgm:prSet/>
      <dgm:spPr/>
      <dgm:t>
        <a:bodyPr/>
        <a:lstStyle/>
        <a:p>
          <a:endParaRPr lang="es-MX" sz="2800" b="1"/>
        </a:p>
      </dgm:t>
    </dgm:pt>
    <dgm:pt modelId="{2C08DBE7-804A-45C6-A523-9D95835A47D3}" type="sibTrans" cxnId="{C616AF53-C7AB-4D5F-9D2B-7A475FE9ACED}">
      <dgm:prSet custT="1"/>
      <dgm:spPr/>
      <dgm:t>
        <a:bodyPr/>
        <a:lstStyle/>
        <a:p>
          <a:endParaRPr lang="es-MX" sz="1800" b="1"/>
        </a:p>
      </dgm:t>
    </dgm:pt>
    <dgm:pt modelId="{9046D029-1507-4490-A088-D18ACC1A7D9F}" type="pres">
      <dgm:prSet presAssocID="{2B95BDEC-5D2E-4D46-A26B-F3E3498449C2}" presName="Name0" presStyleCnt="0">
        <dgm:presLayoutVars>
          <dgm:dir/>
          <dgm:resizeHandles val="exact"/>
        </dgm:presLayoutVars>
      </dgm:prSet>
      <dgm:spPr/>
    </dgm:pt>
    <dgm:pt modelId="{012FC829-2FF6-4E04-BDC3-008F712323F9}" type="pres">
      <dgm:prSet presAssocID="{4BCBD061-DE49-4B9F-B729-0223F90F4D53}" presName="node" presStyleLbl="node1" presStyleIdx="0" presStyleCnt="4">
        <dgm:presLayoutVars>
          <dgm:bulletEnabled val="1"/>
        </dgm:presLayoutVars>
      </dgm:prSet>
      <dgm:spPr/>
    </dgm:pt>
    <dgm:pt modelId="{D80C8C4F-ADC3-44AF-8D0C-1953CA9DED1D}" type="pres">
      <dgm:prSet presAssocID="{2C08DBE7-804A-45C6-A523-9D95835A47D3}" presName="sibTrans" presStyleLbl="sibTrans2D1" presStyleIdx="0" presStyleCnt="3"/>
      <dgm:spPr/>
    </dgm:pt>
    <dgm:pt modelId="{BAFA25A8-2CC2-4332-B321-DD326AED13A0}" type="pres">
      <dgm:prSet presAssocID="{2C08DBE7-804A-45C6-A523-9D95835A47D3}" presName="connectorText" presStyleLbl="sibTrans2D1" presStyleIdx="0" presStyleCnt="3"/>
      <dgm:spPr/>
    </dgm:pt>
    <dgm:pt modelId="{B19843AB-9792-4A4C-B989-B645D1303379}" type="pres">
      <dgm:prSet presAssocID="{3BBDC07C-9519-4DF4-85DA-C2ABA46C6B33}" presName="node" presStyleLbl="node1" presStyleIdx="1" presStyleCnt="4">
        <dgm:presLayoutVars>
          <dgm:bulletEnabled val="1"/>
        </dgm:presLayoutVars>
      </dgm:prSet>
      <dgm:spPr/>
    </dgm:pt>
    <dgm:pt modelId="{3BB2CCA3-15AA-46D8-81D8-43980604E271}" type="pres">
      <dgm:prSet presAssocID="{619DA4F7-BF56-46A2-8D09-26E3E3BA3476}" presName="sibTrans" presStyleLbl="sibTrans2D1" presStyleIdx="1" presStyleCnt="3"/>
      <dgm:spPr/>
    </dgm:pt>
    <dgm:pt modelId="{000489CF-9E6F-4372-842F-F8F1FFA50FAA}" type="pres">
      <dgm:prSet presAssocID="{619DA4F7-BF56-46A2-8D09-26E3E3BA3476}" presName="connectorText" presStyleLbl="sibTrans2D1" presStyleIdx="1" presStyleCnt="3"/>
      <dgm:spPr/>
    </dgm:pt>
    <dgm:pt modelId="{823CEE8A-3EA2-47AE-9B50-E60C39945448}" type="pres">
      <dgm:prSet presAssocID="{0B784256-33E7-49B3-A654-49AB34865548}" presName="node" presStyleLbl="node1" presStyleIdx="2" presStyleCnt="4">
        <dgm:presLayoutVars>
          <dgm:bulletEnabled val="1"/>
        </dgm:presLayoutVars>
      </dgm:prSet>
      <dgm:spPr/>
    </dgm:pt>
    <dgm:pt modelId="{C7BB2821-C4CA-4788-854F-96DD465EFF82}" type="pres">
      <dgm:prSet presAssocID="{23462D90-47C5-42D1-ABD1-5EDB9C284CE1}" presName="sibTrans" presStyleLbl="sibTrans2D1" presStyleIdx="2" presStyleCnt="3"/>
      <dgm:spPr/>
    </dgm:pt>
    <dgm:pt modelId="{AE45ED49-F7AC-4C92-AC05-05392AF64779}" type="pres">
      <dgm:prSet presAssocID="{23462D90-47C5-42D1-ABD1-5EDB9C284CE1}" presName="connectorText" presStyleLbl="sibTrans2D1" presStyleIdx="2" presStyleCnt="3"/>
      <dgm:spPr/>
    </dgm:pt>
    <dgm:pt modelId="{0DDDCA14-EB4B-4569-9A0B-CBCA1DC1D768}" type="pres">
      <dgm:prSet presAssocID="{FF3EF9D0-CE24-47D7-9B61-49941E313C2B}" presName="node" presStyleLbl="node1" presStyleIdx="3" presStyleCnt="4">
        <dgm:presLayoutVars>
          <dgm:bulletEnabled val="1"/>
        </dgm:presLayoutVars>
      </dgm:prSet>
      <dgm:spPr/>
    </dgm:pt>
  </dgm:ptLst>
  <dgm:cxnLst>
    <dgm:cxn modelId="{ABD86602-3E65-4C5C-A251-8E73A60C3F54}" type="presOf" srcId="{FF3EF9D0-CE24-47D7-9B61-49941E313C2B}" destId="{0DDDCA14-EB4B-4569-9A0B-CBCA1DC1D768}" srcOrd="0" destOrd="0" presId="urn:microsoft.com/office/officeart/2005/8/layout/process1"/>
    <dgm:cxn modelId="{FF58B826-3D33-4D44-AA9B-A099444ED719}" type="presOf" srcId="{2C08DBE7-804A-45C6-A523-9D95835A47D3}" destId="{BAFA25A8-2CC2-4332-B321-DD326AED13A0}" srcOrd="1" destOrd="0" presId="urn:microsoft.com/office/officeart/2005/8/layout/process1"/>
    <dgm:cxn modelId="{49425F3A-742E-43A9-9C67-8BEC5B17E4EE}" type="presOf" srcId="{3BBDC07C-9519-4DF4-85DA-C2ABA46C6B33}" destId="{B19843AB-9792-4A4C-B989-B645D1303379}" srcOrd="0" destOrd="0" presId="urn:microsoft.com/office/officeart/2005/8/layout/process1"/>
    <dgm:cxn modelId="{BD6E8B42-F121-4CF7-A033-FCD3C54FD347}" type="presOf" srcId="{4BCBD061-DE49-4B9F-B729-0223F90F4D53}" destId="{012FC829-2FF6-4E04-BDC3-008F712323F9}" srcOrd="0" destOrd="0" presId="urn:microsoft.com/office/officeart/2005/8/layout/process1"/>
    <dgm:cxn modelId="{4D0F9C4D-3B4C-470A-B2F2-95DDDCA19D11}" srcId="{2B95BDEC-5D2E-4D46-A26B-F3E3498449C2}" destId="{0B784256-33E7-49B3-A654-49AB34865548}" srcOrd="2" destOrd="0" parTransId="{F712DAEF-9AEE-473F-A296-A745ECF8E4A1}" sibTransId="{23462D90-47C5-42D1-ABD1-5EDB9C284CE1}"/>
    <dgm:cxn modelId="{C616AF53-C7AB-4D5F-9D2B-7A475FE9ACED}" srcId="{2B95BDEC-5D2E-4D46-A26B-F3E3498449C2}" destId="{4BCBD061-DE49-4B9F-B729-0223F90F4D53}" srcOrd="0" destOrd="0" parTransId="{648ECA8B-67C0-49E3-8A6A-580008B9E46B}" sibTransId="{2C08DBE7-804A-45C6-A523-9D95835A47D3}"/>
    <dgm:cxn modelId="{F4AD8C81-1A60-4C48-9B68-B4072F4B95BC}" type="presOf" srcId="{23462D90-47C5-42D1-ABD1-5EDB9C284CE1}" destId="{C7BB2821-C4CA-4788-854F-96DD465EFF82}" srcOrd="0" destOrd="0" presId="urn:microsoft.com/office/officeart/2005/8/layout/process1"/>
    <dgm:cxn modelId="{59D83A82-CD61-4835-B522-22F63C2EB6AA}" type="presOf" srcId="{0B784256-33E7-49B3-A654-49AB34865548}" destId="{823CEE8A-3EA2-47AE-9B50-E60C39945448}" srcOrd="0" destOrd="0" presId="urn:microsoft.com/office/officeart/2005/8/layout/process1"/>
    <dgm:cxn modelId="{D95F698F-25AF-4F41-A1BD-8CCA9460FE95}" srcId="{2B95BDEC-5D2E-4D46-A26B-F3E3498449C2}" destId="{3BBDC07C-9519-4DF4-85DA-C2ABA46C6B33}" srcOrd="1" destOrd="0" parTransId="{76F33C50-CDC2-4425-8658-0A1972A79CD5}" sibTransId="{619DA4F7-BF56-46A2-8D09-26E3E3BA3476}"/>
    <dgm:cxn modelId="{AD387CA5-D6FE-4774-AD3D-692F2FD0D8B4}" type="presOf" srcId="{2C08DBE7-804A-45C6-A523-9D95835A47D3}" destId="{D80C8C4F-ADC3-44AF-8D0C-1953CA9DED1D}" srcOrd="0" destOrd="0" presId="urn:microsoft.com/office/officeart/2005/8/layout/process1"/>
    <dgm:cxn modelId="{020EF6AE-E879-4447-9A2A-F2F66C84344F}" type="presOf" srcId="{23462D90-47C5-42D1-ABD1-5EDB9C284CE1}" destId="{AE45ED49-F7AC-4C92-AC05-05392AF64779}" srcOrd="1" destOrd="0" presId="urn:microsoft.com/office/officeart/2005/8/layout/process1"/>
    <dgm:cxn modelId="{D55026DC-1870-47A0-9BEE-4F7D6B619023}" type="presOf" srcId="{619DA4F7-BF56-46A2-8D09-26E3E3BA3476}" destId="{000489CF-9E6F-4372-842F-F8F1FFA50FAA}" srcOrd="1" destOrd="0" presId="urn:microsoft.com/office/officeart/2005/8/layout/process1"/>
    <dgm:cxn modelId="{F8BBC5F0-3219-4246-8039-15807557EEF9}" type="presOf" srcId="{2B95BDEC-5D2E-4D46-A26B-F3E3498449C2}" destId="{9046D029-1507-4490-A088-D18ACC1A7D9F}" srcOrd="0" destOrd="0" presId="urn:microsoft.com/office/officeart/2005/8/layout/process1"/>
    <dgm:cxn modelId="{D22429F1-DDAD-4311-A628-768F734422A9}" type="presOf" srcId="{619DA4F7-BF56-46A2-8D09-26E3E3BA3476}" destId="{3BB2CCA3-15AA-46D8-81D8-43980604E271}" srcOrd="0" destOrd="0" presId="urn:microsoft.com/office/officeart/2005/8/layout/process1"/>
    <dgm:cxn modelId="{D7EA74F7-4A53-4BF6-8A6C-89F89F8069C0}" srcId="{2B95BDEC-5D2E-4D46-A26B-F3E3498449C2}" destId="{FF3EF9D0-CE24-47D7-9B61-49941E313C2B}" srcOrd="3" destOrd="0" parTransId="{F1CCE0D4-F617-4285-B554-E211D455FEFB}" sibTransId="{559C02C1-81E1-4734-9E17-773F63370F8F}"/>
    <dgm:cxn modelId="{FEA35949-FFB3-4A26-A61F-30428F9DC2AD}" type="presParOf" srcId="{9046D029-1507-4490-A088-D18ACC1A7D9F}" destId="{012FC829-2FF6-4E04-BDC3-008F712323F9}" srcOrd="0" destOrd="0" presId="urn:microsoft.com/office/officeart/2005/8/layout/process1"/>
    <dgm:cxn modelId="{F05A21C2-42F6-47A5-ACC5-A6633B99FB1F}" type="presParOf" srcId="{9046D029-1507-4490-A088-D18ACC1A7D9F}" destId="{D80C8C4F-ADC3-44AF-8D0C-1953CA9DED1D}" srcOrd="1" destOrd="0" presId="urn:microsoft.com/office/officeart/2005/8/layout/process1"/>
    <dgm:cxn modelId="{879BCE38-EB57-48CF-BBC4-3419A8C61942}" type="presParOf" srcId="{D80C8C4F-ADC3-44AF-8D0C-1953CA9DED1D}" destId="{BAFA25A8-2CC2-4332-B321-DD326AED13A0}" srcOrd="0" destOrd="0" presId="urn:microsoft.com/office/officeart/2005/8/layout/process1"/>
    <dgm:cxn modelId="{166DC65B-2DCC-4DF6-98AB-5C31EBD90039}" type="presParOf" srcId="{9046D029-1507-4490-A088-D18ACC1A7D9F}" destId="{B19843AB-9792-4A4C-B989-B645D1303379}" srcOrd="2" destOrd="0" presId="urn:microsoft.com/office/officeart/2005/8/layout/process1"/>
    <dgm:cxn modelId="{8AD213BF-0AA6-49FF-9885-D7A500009770}" type="presParOf" srcId="{9046D029-1507-4490-A088-D18ACC1A7D9F}" destId="{3BB2CCA3-15AA-46D8-81D8-43980604E271}" srcOrd="3" destOrd="0" presId="urn:microsoft.com/office/officeart/2005/8/layout/process1"/>
    <dgm:cxn modelId="{DBDF2529-CE57-4E48-84F9-59F461871EF5}" type="presParOf" srcId="{3BB2CCA3-15AA-46D8-81D8-43980604E271}" destId="{000489CF-9E6F-4372-842F-F8F1FFA50FAA}" srcOrd="0" destOrd="0" presId="urn:microsoft.com/office/officeart/2005/8/layout/process1"/>
    <dgm:cxn modelId="{99C61137-B046-4B42-B539-23B362AECF32}" type="presParOf" srcId="{9046D029-1507-4490-A088-D18ACC1A7D9F}" destId="{823CEE8A-3EA2-47AE-9B50-E60C39945448}" srcOrd="4" destOrd="0" presId="urn:microsoft.com/office/officeart/2005/8/layout/process1"/>
    <dgm:cxn modelId="{C90CD4CA-7878-4AF4-9307-0B0801CEB1C4}" type="presParOf" srcId="{9046D029-1507-4490-A088-D18ACC1A7D9F}" destId="{C7BB2821-C4CA-4788-854F-96DD465EFF82}" srcOrd="5" destOrd="0" presId="urn:microsoft.com/office/officeart/2005/8/layout/process1"/>
    <dgm:cxn modelId="{CBCE6398-8422-4C4B-84B7-803D3E4B1FE2}" type="presParOf" srcId="{C7BB2821-C4CA-4788-854F-96DD465EFF82}" destId="{AE45ED49-F7AC-4C92-AC05-05392AF64779}" srcOrd="0" destOrd="0" presId="urn:microsoft.com/office/officeart/2005/8/layout/process1"/>
    <dgm:cxn modelId="{EFB37235-FF0D-4DC5-A01C-239FE3871AE3}" type="presParOf" srcId="{9046D029-1507-4490-A088-D18ACC1A7D9F}" destId="{0DDDCA14-EB4B-4569-9A0B-CBCA1DC1D768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2FC829-2FF6-4E04-BDC3-008F712323F9}">
      <dsp:nvSpPr>
        <dsp:cNvPr id="0" name=""/>
        <dsp:cNvSpPr/>
      </dsp:nvSpPr>
      <dsp:spPr>
        <a:xfrm>
          <a:off x="8314" y="0"/>
          <a:ext cx="1721034" cy="266429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/>
            <a:t>Publicación de Lineamientos para elaborar ROPS por EVALÚA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/>
            <a:t>(Antes del 31 de octubre)</a:t>
          </a:r>
        </a:p>
      </dsp:txBody>
      <dsp:txXfrm>
        <a:off x="58721" y="50407"/>
        <a:ext cx="1620220" cy="2563481"/>
      </dsp:txXfrm>
    </dsp:sp>
    <dsp:sp modelId="{D80C8C4F-ADC3-44AF-8D0C-1953CA9DED1D}">
      <dsp:nvSpPr>
        <dsp:cNvPr id="0" name=""/>
        <dsp:cNvSpPr/>
      </dsp:nvSpPr>
      <dsp:spPr>
        <a:xfrm>
          <a:off x="1901452" y="1118739"/>
          <a:ext cx="364859" cy="4268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600" b="1" kern="1200"/>
        </a:p>
      </dsp:txBody>
      <dsp:txXfrm>
        <a:off x="1901452" y="1204102"/>
        <a:ext cx="255401" cy="256090"/>
      </dsp:txXfrm>
    </dsp:sp>
    <dsp:sp modelId="{B19843AB-9792-4A4C-B989-B645D1303379}">
      <dsp:nvSpPr>
        <dsp:cNvPr id="0" name=""/>
        <dsp:cNvSpPr/>
      </dsp:nvSpPr>
      <dsp:spPr>
        <a:xfrm>
          <a:off x="2417762" y="0"/>
          <a:ext cx="1721034" cy="2664295"/>
        </a:xfrm>
        <a:prstGeom prst="roundRect">
          <a:avLst>
            <a:gd name="adj" fmla="val 10000"/>
          </a:avLst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/>
            <a:t>EVALÚA asesora y acompaña a las dependencias y alcaldías en la elaboración de sus ROP</a:t>
          </a:r>
        </a:p>
      </dsp:txBody>
      <dsp:txXfrm>
        <a:off x="2468169" y="50407"/>
        <a:ext cx="1620220" cy="2563481"/>
      </dsp:txXfrm>
    </dsp:sp>
    <dsp:sp modelId="{3BB2CCA3-15AA-46D8-81D8-43980604E271}">
      <dsp:nvSpPr>
        <dsp:cNvPr id="0" name=""/>
        <dsp:cNvSpPr/>
      </dsp:nvSpPr>
      <dsp:spPr>
        <a:xfrm>
          <a:off x="4310900" y="1118739"/>
          <a:ext cx="364859" cy="4268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600" b="1" kern="1200"/>
        </a:p>
      </dsp:txBody>
      <dsp:txXfrm>
        <a:off x="4310900" y="1204102"/>
        <a:ext cx="255401" cy="256090"/>
      </dsp:txXfrm>
    </dsp:sp>
    <dsp:sp modelId="{823CEE8A-3EA2-47AE-9B50-E60C39945448}">
      <dsp:nvSpPr>
        <dsp:cNvPr id="0" name=""/>
        <dsp:cNvSpPr/>
      </dsp:nvSpPr>
      <dsp:spPr>
        <a:xfrm>
          <a:off x="4827210" y="0"/>
          <a:ext cx="1721034" cy="2664295"/>
        </a:xfrm>
        <a:prstGeom prst="roundRect">
          <a:avLst>
            <a:gd name="adj" fmla="val 10000"/>
          </a:avLst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/>
            <a:t>Las dependencias y alcaldías presentan sus ROP ante el COPLADE (Diciembre/Enero 2020)</a:t>
          </a:r>
        </a:p>
      </dsp:txBody>
      <dsp:txXfrm>
        <a:off x="4877617" y="50407"/>
        <a:ext cx="1620220" cy="2563481"/>
      </dsp:txXfrm>
    </dsp:sp>
    <dsp:sp modelId="{C7BB2821-C4CA-4788-854F-96DD465EFF82}">
      <dsp:nvSpPr>
        <dsp:cNvPr id="0" name=""/>
        <dsp:cNvSpPr/>
      </dsp:nvSpPr>
      <dsp:spPr>
        <a:xfrm>
          <a:off x="6720348" y="1118739"/>
          <a:ext cx="364859" cy="4268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600" b="1" kern="1200"/>
        </a:p>
      </dsp:txBody>
      <dsp:txXfrm>
        <a:off x="6720348" y="1204102"/>
        <a:ext cx="255401" cy="256090"/>
      </dsp:txXfrm>
    </dsp:sp>
    <dsp:sp modelId="{0DDDCA14-EB4B-4569-9A0B-CBCA1DC1D768}">
      <dsp:nvSpPr>
        <dsp:cNvPr id="0" name=""/>
        <dsp:cNvSpPr/>
      </dsp:nvSpPr>
      <dsp:spPr>
        <a:xfrm>
          <a:off x="7236659" y="0"/>
          <a:ext cx="1721034" cy="2664295"/>
        </a:xfrm>
        <a:prstGeom prst="roundRect">
          <a:avLst>
            <a:gd name="adj" fmla="val 1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/>
            <a:t>COPLADE</a:t>
          </a:r>
          <a:r>
            <a:rPr lang="es-MX" sz="2000" b="1" kern="1200" baseline="0" dirty="0"/>
            <a:t> resuelve sobre la aprobación de programas (Enero 2020)</a:t>
          </a:r>
          <a:endParaRPr lang="es-MX" sz="2000" b="1" kern="1200" dirty="0"/>
        </a:p>
      </dsp:txBody>
      <dsp:txXfrm>
        <a:off x="7287066" y="50407"/>
        <a:ext cx="1620220" cy="25634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2FC829-2FF6-4E04-BDC3-008F712323F9}">
      <dsp:nvSpPr>
        <dsp:cNvPr id="0" name=""/>
        <dsp:cNvSpPr/>
      </dsp:nvSpPr>
      <dsp:spPr>
        <a:xfrm>
          <a:off x="8133" y="309675"/>
          <a:ext cx="1683702" cy="276502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/>
            <a:t>Publicación de Lineamientos para elaborar  Acciones Sociales por EVALÚA </a:t>
          </a:r>
        </a:p>
      </dsp:txBody>
      <dsp:txXfrm>
        <a:off x="57447" y="358989"/>
        <a:ext cx="1585074" cy="2666396"/>
      </dsp:txXfrm>
    </dsp:sp>
    <dsp:sp modelId="{D80C8C4F-ADC3-44AF-8D0C-1953CA9DED1D}">
      <dsp:nvSpPr>
        <dsp:cNvPr id="0" name=""/>
        <dsp:cNvSpPr/>
      </dsp:nvSpPr>
      <dsp:spPr>
        <a:xfrm>
          <a:off x="1860206" y="1483408"/>
          <a:ext cx="356944" cy="4175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800" b="1" kern="1200"/>
        </a:p>
      </dsp:txBody>
      <dsp:txXfrm>
        <a:off x="1860206" y="1566920"/>
        <a:ext cx="249861" cy="250534"/>
      </dsp:txXfrm>
    </dsp:sp>
    <dsp:sp modelId="{B19843AB-9792-4A4C-B989-B645D1303379}">
      <dsp:nvSpPr>
        <dsp:cNvPr id="0" name=""/>
        <dsp:cNvSpPr/>
      </dsp:nvSpPr>
      <dsp:spPr>
        <a:xfrm>
          <a:off x="2365317" y="309675"/>
          <a:ext cx="1683702" cy="2765024"/>
        </a:xfrm>
        <a:prstGeom prst="roundRect">
          <a:avLst>
            <a:gd name="adj" fmla="val 10000"/>
          </a:avLst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/>
            <a:t>Asesoría a dependencias y alcaldías para elaboración de sus Lineamientos</a:t>
          </a:r>
        </a:p>
      </dsp:txBody>
      <dsp:txXfrm>
        <a:off x="2414631" y="358989"/>
        <a:ext cx="1585074" cy="2666396"/>
      </dsp:txXfrm>
    </dsp:sp>
    <dsp:sp modelId="{3BB2CCA3-15AA-46D8-81D8-43980604E271}">
      <dsp:nvSpPr>
        <dsp:cNvPr id="0" name=""/>
        <dsp:cNvSpPr/>
      </dsp:nvSpPr>
      <dsp:spPr>
        <a:xfrm>
          <a:off x="4217389" y="1483408"/>
          <a:ext cx="356944" cy="4175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800" b="1" kern="1200"/>
        </a:p>
      </dsp:txBody>
      <dsp:txXfrm>
        <a:off x="4217389" y="1566920"/>
        <a:ext cx="249861" cy="250534"/>
      </dsp:txXfrm>
    </dsp:sp>
    <dsp:sp modelId="{823CEE8A-3EA2-47AE-9B50-E60C39945448}">
      <dsp:nvSpPr>
        <dsp:cNvPr id="0" name=""/>
        <dsp:cNvSpPr/>
      </dsp:nvSpPr>
      <dsp:spPr>
        <a:xfrm>
          <a:off x="4722500" y="309675"/>
          <a:ext cx="1683702" cy="2765024"/>
        </a:xfrm>
        <a:prstGeom prst="roundRect">
          <a:avLst>
            <a:gd name="adj" fmla="val 10000"/>
          </a:avLst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/>
            <a:t>Presentación y aprobación ante el Comité de Evaluación y Recomendaciones (CER) del EVALÚA</a:t>
          </a:r>
        </a:p>
      </dsp:txBody>
      <dsp:txXfrm>
        <a:off x="4771814" y="358989"/>
        <a:ext cx="1585074" cy="2666396"/>
      </dsp:txXfrm>
    </dsp:sp>
    <dsp:sp modelId="{C7BB2821-C4CA-4788-854F-96DD465EFF82}">
      <dsp:nvSpPr>
        <dsp:cNvPr id="0" name=""/>
        <dsp:cNvSpPr/>
      </dsp:nvSpPr>
      <dsp:spPr>
        <a:xfrm>
          <a:off x="6574573" y="1483408"/>
          <a:ext cx="356944" cy="4175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800" b="1" kern="1200"/>
        </a:p>
      </dsp:txBody>
      <dsp:txXfrm>
        <a:off x="6574573" y="1566920"/>
        <a:ext cx="249861" cy="250534"/>
      </dsp:txXfrm>
    </dsp:sp>
    <dsp:sp modelId="{0DDDCA14-EB4B-4569-9A0B-CBCA1DC1D768}">
      <dsp:nvSpPr>
        <dsp:cNvPr id="0" name=""/>
        <dsp:cNvSpPr/>
      </dsp:nvSpPr>
      <dsp:spPr>
        <a:xfrm>
          <a:off x="7079683" y="309675"/>
          <a:ext cx="1683702" cy="2765024"/>
        </a:xfrm>
        <a:prstGeom prst="roundRect">
          <a:avLst>
            <a:gd name="adj" fmla="val 1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/>
            <a:t>El CER emite dictamen (Aprobatorio, Parcialmente aprobatorio, o No aprobatorio) sobre la acción social</a:t>
          </a:r>
        </a:p>
      </dsp:txBody>
      <dsp:txXfrm>
        <a:off x="7128997" y="358989"/>
        <a:ext cx="1585074" cy="26663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8F7F6-E994-4B15-A382-45FDE96AA537}" type="datetimeFigureOut">
              <a:rPr lang="es-MX" smtClean="0"/>
              <a:t>12/11/2019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D87B-E6C3-4086-83D7-C40E813934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3489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8F7F6-E994-4B15-A382-45FDE96AA537}" type="datetimeFigureOut">
              <a:rPr lang="es-MX" smtClean="0"/>
              <a:t>12/11/2019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D87B-E6C3-4086-83D7-C40E813934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2372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8F7F6-E994-4B15-A382-45FDE96AA537}" type="datetimeFigureOut">
              <a:rPr lang="es-MX" smtClean="0"/>
              <a:t>12/11/2019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D87B-E6C3-4086-83D7-C40E813934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7304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8F7F6-E994-4B15-A382-45FDE96AA537}" type="datetimeFigureOut">
              <a:rPr lang="es-MX" smtClean="0"/>
              <a:t>12/11/2019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D87B-E6C3-4086-83D7-C40E813934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7051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8F7F6-E994-4B15-A382-45FDE96AA537}" type="datetimeFigureOut">
              <a:rPr lang="es-MX" smtClean="0"/>
              <a:t>12/11/2019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D87B-E6C3-4086-83D7-C40E813934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0054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8F7F6-E994-4B15-A382-45FDE96AA537}" type="datetimeFigureOut">
              <a:rPr lang="es-MX" smtClean="0"/>
              <a:t>12/11/2019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D87B-E6C3-4086-83D7-C40E813934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5499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8F7F6-E994-4B15-A382-45FDE96AA537}" type="datetimeFigureOut">
              <a:rPr lang="es-MX" smtClean="0"/>
              <a:t>12/11/2019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D87B-E6C3-4086-83D7-C40E813934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554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8F7F6-E994-4B15-A382-45FDE96AA537}" type="datetimeFigureOut">
              <a:rPr lang="es-MX" smtClean="0"/>
              <a:t>12/11/2019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D87B-E6C3-4086-83D7-C40E813934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5499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8F7F6-E994-4B15-A382-45FDE96AA537}" type="datetimeFigureOut">
              <a:rPr lang="es-MX" smtClean="0"/>
              <a:t>12/11/2019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D87B-E6C3-4086-83D7-C40E813934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0808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8F7F6-E994-4B15-A382-45FDE96AA537}" type="datetimeFigureOut">
              <a:rPr lang="es-MX" smtClean="0"/>
              <a:t>12/11/2019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D87B-E6C3-4086-83D7-C40E813934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1522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8F7F6-E994-4B15-A382-45FDE96AA537}" type="datetimeFigureOut">
              <a:rPr lang="es-MX" smtClean="0"/>
              <a:t>12/11/2019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D87B-E6C3-4086-83D7-C40E813934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4002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8F7F6-E994-4B15-A382-45FDE96AA537}" type="datetimeFigureOut">
              <a:rPr lang="es-MX" smtClean="0"/>
              <a:t>12/11/2019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BD87B-E6C3-4086-83D7-C40E813934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9855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microsoft.com/office/2007/relationships/hdphoto" Target="../media/hdphoto1.wdp"/><Relationship Id="rId9" Type="http://schemas.microsoft.com/office/2007/relationships/diagramDrawing" Target="../diagrams/drawing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microsoft.com/office/2007/relationships/hdphoto" Target="../media/hdphoto1.wdp"/><Relationship Id="rId9" Type="http://schemas.microsoft.com/office/2007/relationships/diagramDrawing" Target="../diagrams/drawing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3026"/>
            <a:ext cx="9144000" cy="6911026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479" y="75414"/>
            <a:ext cx="3111566" cy="1102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ítulo 3"/>
          <p:cNvSpPr>
            <a:spLocks noGrp="1"/>
          </p:cNvSpPr>
          <p:nvPr>
            <p:ph type="ctrTitle"/>
          </p:nvPr>
        </p:nvSpPr>
        <p:spPr>
          <a:xfrm>
            <a:off x="1121764" y="1070041"/>
            <a:ext cx="6900472" cy="2856936"/>
          </a:xfrm>
        </p:spPr>
        <p:txBody>
          <a:bodyPr rtlCol="0">
            <a:noAutofit/>
          </a:bodyPr>
          <a:lstStyle/>
          <a:p>
            <a:pPr marR="45720" lvl="0">
              <a:lnSpc>
                <a:spcPct val="100000"/>
              </a:lnSpc>
              <a:spcBef>
                <a:spcPct val="20000"/>
              </a:spcBef>
            </a:pPr>
            <a:br>
              <a:rPr lang="es-ES" sz="3600" b="1" dirty="0">
                <a:solidFill>
                  <a:schemeClr val="bg1">
                    <a:lumMod val="85000"/>
                  </a:schemeClr>
                </a:solidFill>
                <a:latin typeface="Gotham Rounded Book" pitchFamily="50" charset="0"/>
                <a:ea typeface="+mn-ea"/>
                <a:cs typeface="+mn-cs"/>
              </a:rPr>
            </a:br>
            <a:br>
              <a:rPr lang="es-ES" sz="3600" b="1" dirty="0">
                <a:solidFill>
                  <a:schemeClr val="bg1">
                    <a:lumMod val="85000"/>
                  </a:schemeClr>
                </a:solidFill>
                <a:latin typeface="Gotham Rounded Book" pitchFamily="50" charset="0"/>
                <a:ea typeface="+mn-ea"/>
                <a:cs typeface="+mn-cs"/>
              </a:rPr>
            </a:br>
            <a:br>
              <a:rPr lang="es-ES" sz="3600" b="1" dirty="0">
                <a:solidFill>
                  <a:schemeClr val="bg1">
                    <a:lumMod val="85000"/>
                  </a:schemeClr>
                </a:solidFill>
                <a:latin typeface="Gotham Rounded Book" pitchFamily="50" charset="0"/>
                <a:ea typeface="+mn-ea"/>
                <a:cs typeface="+mn-cs"/>
              </a:rPr>
            </a:br>
            <a:r>
              <a:rPr lang="es-ES" sz="3600" b="1" dirty="0">
                <a:solidFill>
                  <a:schemeClr val="bg1">
                    <a:lumMod val="85000"/>
                  </a:schemeClr>
                </a:solidFill>
                <a:latin typeface="Gotham Rounded Book" pitchFamily="50" charset="0"/>
                <a:ea typeface="+mn-ea"/>
                <a:cs typeface="+mn-cs"/>
              </a:rPr>
              <a:t>Lineamientos de Acciones y Reglas de Operación de los Programas Sociales</a:t>
            </a:r>
            <a:br>
              <a:rPr lang="es-ES" sz="3600" b="1" dirty="0">
                <a:solidFill>
                  <a:schemeClr val="bg1">
                    <a:lumMod val="85000"/>
                  </a:schemeClr>
                </a:solidFill>
                <a:latin typeface="Gotham Rounded Book" pitchFamily="50" charset="0"/>
                <a:ea typeface="+mn-ea"/>
                <a:cs typeface="+mn-cs"/>
              </a:rPr>
            </a:br>
            <a:r>
              <a:rPr lang="es-ES" sz="1200" b="1" dirty="0">
                <a:solidFill>
                  <a:schemeClr val="bg1">
                    <a:lumMod val="85000"/>
                  </a:schemeClr>
                </a:solidFill>
                <a:latin typeface="Gotham Rounded Book" pitchFamily="50" charset="0"/>
                <a:ea typeface="+mn-ea"/>
                <a:cs typeface="+mn-cs"/>
              </a:rPr>
              <a:t>12 de noviembre de 2019</a:t>
            </a:r>
            <a:r>
              <a:rPr lang="es-ES" sz="4000" b="1" dirty="0">
                <a:solidFill>
                  <a:schemeClr val="bg1">
                    <a:lumMod val="85000"/>
                  </a:schemeClr>
                </a:solidFill>
                <a:latin typeface="Gotham Rounded Book" pitchFamily="50" charset="0"/>
                <a:ea typeface="+mn-ea"/>
                <a:cs typeface="+mn-cs"/>
              </a:rPr>
              <a:t> </a:t>
            </a:r>
            <a:br>
              <a:rPr lang="es-ES" sz="3600" b="1" dirty="0">
                <a:solidFill>
                  <a:schemeClr val="bg1">
                    <a:lumMod val="85000"/>
                  </a:schemeClr>
                </a:solidFill>
                <a:latin typeface="Gotham Rounded Book" pitchFamily="50" charset="0"/>
                <a:ea typeface="+mn-ea"/>
                <a:cs typeface="+mn-cs"/>
              </a:rPr>
            </a:br>
            <a:endParaRPr lang="es-ES" sz="1100" b="1" dirty="0">
              <a:solidFill>
                <a:schemeClr val="bg1">
                  <a:lumMod val="85000"/>
                </a:schemeClr>
              </a:solidFill>
              <a:latin typeface="Bahnschrift" panose="020B0502040204020203" pitchFamily="34" charset="0"/>
              <a:ea typeface="+mn-ea"/>
              <a:cs typeface="+mn-cs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4355976" y="511230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MX" b="1" dirty="0">
                <a:solidFill>
                  <a:schemeClr val="bg1"/>
                </a:solidFill>
                <a:latin typeface="Gotham Rounded Book" pitchFamily="50" charset="0"/>
              </a:rPr>
              <a:t>Dirección de Evaluación</a:t>
            </a:r>
            <a:br>
              <a:rPr lang="es-MX" b="1" dirty="0">
                <a:solidFill>
                  <a:schemeClr val="bg1"/>
                </a:solidFill>
                <a:latin typeface="Gotham Rounded Book" pitchFamily="50" charset="0"/>
              </a:rPr>
            </a:br>
            <a:endParaRPr lang="es-MX" b="1" dirty="0">
              <a:solidFill>
                <a:schemeClr val="bg1"/>
              </a:solidFill>
              <a:latin typeface="Gotham Rounded Boo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488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72535" cy="924792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157" y="-1"/>
            <a:ext cx="2906843" cy="924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3040145" y="1"/>
            <a:ext cx="3047214" cy="924791"/>
          </a:xfrm>
          <a:prstGeom prst="rect">
            <a:avLst/>
          </a:prstGeom>
          <a:solidFill>
            <a:srgbClr val="0092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Rectángulo"/>
          <p:cNvSpPr/>
          <p:nvPr/>
        </p:nvSpPr>
        <p:spPr>
          <a:xfrm>
            <a:off x="7008829" y="579451"/>
            <a:ext cx="21351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tabLst>
                <a:tab pos="2806065" algn="ctr"/>
                <a:tab pos="5612130" algn="r"/>
              </a:tabLst>
            </a:pPr>
            <a:r>
              <a:rPr lang="es-MX" sz="600" b="1" dirty="0">
                <a:solidFill>
                  <a:schemeClr val="bg1">
                    <a:lumMod val="85000"/>
                  </a:schemeClr>
                </a:solidFill>
                <a:latin typeface="Gotham Rounded Book" pitchFamily="50" charset="0"/>
                <a:ea typeface="Calibri"/>
                <a:cs typeface="Times New Roman"/>
              </a:rPr>
              <a:t>Dirección General</a:t>
            </a:r>
            <a:endParaRPr lang="es-MX" sz="600" dirty="0">
              <a:solidFill>
                <a:schemeClr val="bg1">
                  <a:lumMod val="85000"/>
                </a:schemeClr>
              </a:solidFill>
              <a:latin typeface="Gotham Rounded Book" pitchFamily="50" charset="0"/>
              <a:ea typeface="Calibri"/>
              <a:cs typeface="Times New Roman"/>
            </a:endParaRPr>
          </a:p>
          <a:p>
            <a:pPr lvl="0" algn="r">
              <a:tabLst>
                <a:tab pos="2806065" algn="ctr"/>
                <a:tab pos="5612130" algn="r"/>
              </a:tabLst>
            </a:pPr>
            <a:r>
              <a:rPr lang="es-MX" sz="600" b="1" dirty="0">
                <a:solidFill>
                  <a:schemeClr val="bg1">
                    <a:lumMod val="85000"/>
                  </a:schemeClr>
                </a:solidFill>
                <a:latin typeface="Gotham Rounded Book" pitchFamily="50" charset="0"/>
                <a:ea typeface="Calibri"/>
                <a:cs typeface="Times New Roman"/>
              </a:rPr>
              <a:t>Dirección de Evaluación</a:t>
            </a:r>
            <a:endParaRPr lang="es-MX" sz="600" dirty="0">
              <a:solidFill>
                <a:schemeClr val="bg1">
                  <a:lumMod val="85000"/>
                </a:schemeClr>
              </a:solidFill>
              <a:latin typeface="Gotham Rounded Book" pitchFamily="50" charset="0"/>
              <a:ea typeface="Calibri"/>
              <a:cs typeface="Times New Roman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86388" y="1628800"/>
            <a:ext cx="8496944" cy="1477328"/>
          </a:xfrm>
          <a:prstGeom prst="rect">
            <a:avLst/>
          </a:prstGeom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b="1" dirty="0">
                <a:solidFill>
                  <a:schemeClr val="accent1"/>
                </a:solidFill>
              </a:rPr>
              <a:t>OBJETIVOS Y ACCIONES ESPECÍFICAS:  </a:t>
            </a:r>
            <a:r>
              <a:rPr lang="es-MX" b="1" dirty="0"/>
              <a:t>constituyen un desglose del objetivo general</a:t>
            </a:r>
            <a:r>
              <a:rPr lang="es-MX" dirty="0"/>
              <a:t>; los mismos deben estar en correspondencia con el tipo de programa social en cuestión (Transferencias,  servicios, infraestructura, intervención comunitaria, subsidios).  Los objetivos específicos</a:t>
            </a:r>
            <a:r>
              <a:rPr lang="es-MX" b="1" dirty="0"/>
              <a:t> se consideran los componentes del programa, y estos implican acciones puntuales para su consecución</a:t>
            </a:r>
            <a:r>
              <a:rPr lang="es-MX" dirty="0"/>
              <a:t>.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179512" y="3596823"/>
            <a:ext cx="8496944" cy="1200329"/>
          </a:xfrm>
          <a:prstGeom prst="rect">
            <a:avLst/>
          </a:prstGeom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b="1" dirty="0">
                <a:solidFill>
                  <a:schemeClr val="accent1"/>
                </a:solidFill>
              </a:rPr>
              <a:t>POBLACIÓN OBJETIVO: </a:t>
            </a:r>
            <a:r>
              <a:rPr lang="es-MX" dirty="0"/>
              <a:t>es un </a:t>
            </a:r>
            <a:r>
              <a:rPr lang="es-MX" b="1" dirty="0"/>
              <a:t>subconjunto de la población potencial </a:t>
            </a:r>
            <a:r>
              <a:rPr lang="es-MX" dirty="0"/>
              <a:t>a la que están destinados los productos del proyecto. Se define normalmente por la pertenencia a un segmento socioeconómico como grupo etario, localización geográfica, y carencia específica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179512" y="5253007"/>
            <a:ext cx="8496944" cy="923330"/>
          </a:xfrm>
          <a:prstGeom prst="rect">
            <a:avLst/>
          </a:prstGeom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b="1" dirty="0">
                <a:solidFill>
                  <a:schemeClr val="accent1"/>
                </a:solidFill>
              </a:rPr>
              <a:t>POBLACIÓN BENEFICIARIA: </a:t>
            </a:r>
            <a:r>
              <a:rPr lang="es-MX" dirty="0"/>
              <a:t>es la </a:t>
            </a:r>
            <a:r>
              <a:rPr lang="es-MX" b="1" dirty="0"/>
              <a:t>parte de población objetivo que efectivamente recibe los productos del Programa</a:t>
            </a:r>
            <a:r>
              <a:rPr lang="es-MX" dirty="0"/>
              <a:t> se debe cuantificar claramente. </a:t>
            </a:r>
            <a:r>
              <a:rPr lang="es-MX" b="1" dirty="0"/>
              <a:t>Si el programa tiene sustento en una ley la población beneficiaria adquiere el título de derechohabiente</a:t>
            </a:r>
            <a:r>
              <a:rPr lang="es-MX" dirty="0"/>
              <a:t>.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2051720" y="108453"/>
            <a:ext cx="23637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>
                <a:solidFill>
                  <a:schemeClr val="bg1"/>
                </a:solidFill>
              </a:rPr>
              <a:t>Estructura</a:t>
            </a:r>
          </a:p>
        </p:txBody>
      </p:sp>
    </p:spTree>
    <p:extLst>
      <p:ext uri="{BB962C8B-B14F-4D97-AF65-F5344CB8AC3E}">
        <p14:creationId xmlns:p14="http://schemas.microsoft.com/office/powerpoint/2010/main" val="1382641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72535" cy="924792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157" y="-1"/>
            <a:ext cx="2906843" cy="924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3040145" y="1"/>
            <a:ext cx="3047214" cy="924791"/>
          </a:xfrm>
          <a:prstGeom prst="rect">
            <a:avLst/>
          </a:prstGeom>
          <a:solidFill>
            <a:srgbClr val="0092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Rectángulo"/>
          <p:cNvSpPr/>
          <p:nvPr/>
        </p:nvSpPr>
        <p:spPr>
          <a:xfrm>
            <a:off x="7008829" y="579451"/>
            <a:ext cx="21351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tabLst>
                <a:tab pos="2806065" algn="ctr"/>
                <a:tab pos="5612130" algn="r"/>
              </a:tabLst>
            </a:pPr>
            <a:r>
              <a:rPr lang="es-MX" sz="600" b="1" dirty="0">
                <a:solidFill>
                  <a:schemeClr val="bg1">
                    <a:lumMod val="85000"/>
                  </a:schemeClr>
                </a:solidFill>
                <a:latin typeface="Gotham Rounded Book" pitchFamily="50" charset="0"/>
                <a:ea typeface="Calibri"/>
                <a:cs typeface="Times New Roman"/>
              </a:rPr>
              <a:t>Dirección General</a:t>
            </a:r>
            <a:endParaRPr lang="es-MX" sz="600" dirty="0">
              <a:solidFill>
                <a:schemeClr val="bg1">
                  <a:lumMod val="85000"/>
                </a:schemeClr>
              </a:solidFill>
              <a:latin typeface="Gotham Rounded Book" pitchFamily="50" charset="0"/>
              <a:ea typeface="Calibri"/>
              <a:cs typeface="Times New Roman"/>
            </a:endParaRPr>
          </a:p>
          <a:p>
            <a:pPr lvl="0" algn="r">
              <a:tabLst>
                <a:tab pos="2806065" algn="ctr"/>
                <a:tab pos="5612130" algn="r"/>
              </a:tabLst>
            </a:pPr>
            <a:r>
              <a:rPr lang="es-MX" sz="600" b="1" dirty="0">
                <a:solidFill>
                  <a:schemeClr val="bg1">
                    <a:lumMod val="85000"/>
                  </a:schemeClr>
                </a:solidFill>
                <a:latin typeface="Gotham Rounded Book" pitchFamily="50" charset="0"/>
                <a:ea typeface="Calibri"/>
                <a:cs typeface="Times New Roman"/>
              </a:rPr>
              <a:t>Dirección de Evaluación</a:t>
            </a:r>
            <a:endParaRPr lang="es-MX" sz="600" dirty="0">
              <a:solidFill>
                <a:schemeClr val="bg1">
                  <a:lumMod val="85000"/>
                </a:schemeClr>
              </a:solidFill>
              <a:latin typeface="Gotham Rounded Book" pitchFamily="50" charset="0"/>
              <a:ea typeface="Calibri"/>
              <a:cs typeface="Times New Roman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84027" y="1060476"/>
            <a:ext cx="8496944" cy="923330"/>
          </a:xfrm>
          <a:prstGeom prst="rect">
            <a:avLst/>
          </a:prstGeom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b="1" dirty="0">
                <a:solidFill>
                  <a:schemeClr val="accent1"/>
                </a:solidFill>
              </a:rPr>
              <a:t>METAS:  </a:t>
            </a:r>
            <a:r>
              <a:rPr lang="es-MX" dirty="0"/>
              <a:t>Son los resultados esperados de acuerdo con la planeación para cada una de las estrategias y acciones implementadas por el programa social. </a:t>
            </a:r>
            <a:r>
              <a:rPr lang="es-MX" b="1" dirty="0"/>
              <a:t>Las metas físicas deben expresarse como resultados numéricos, aunque también las hay de tipo cualitativo</a:t>
            </a:r>
            <a:r>
              <a:rPr lang="es-MX" dirty="0"/>
              <a:t>.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166972" y="2211736"/>
            <a:ext cx="8496944" cy="1754326"/>
          </a:xfrm>
          <a:prstGeom prst="rect">
            <a:avLst/>
          </a:prstGeom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b="1" dirty="0">
                <a:solidFill>
                  <a:schemeClr val="accent1"/>
                </a:solidFill>
              </a:rPr>
              <a:t>PROGRAMACIÓN PRESUPUESTARIA:  </a:t>
            </a:r>
            <a:r>
              <a:rPr lang="es-MX" dirty="0">
                <a:solidFill>
                  <a:schemeClr val="tx1"/>
                </a:solidFill>
              </a:rPr>
              <a:t>Es el </a:t>
            </a:r>
            <a:r>
              <a:rPr lang="es-MX" b="1" dirty="0">
                <a:solidFill>
                  <a:schemeClr val="tx1"/>
                </a:solidFill>
              </a:rPr>
              <a:t>monto autorizado para el ejercicio del programa o acción; debe especificar la forma en que se erogará incluyendo montos por rubro, ministraciones, frecuencia</a:t>
            </a:r>
            <a:r>
              <a:rPr lang="es-MX" dirty="0">
                <a:solidFill>
                  <a:schemeClr val="tx1"/>
                </a:solidFill>
              </a:rPr>
              <a:t>. Así mismo, es importante señalar y/o calcular el monto unitario por persona beneficiaria, diferenciando, cuando aplique, entre beneficiarios facilitadores de servicios y beneficiarios finales, así como el costo de operación.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166972" y="4193992"/>
            <a:ext cx="8496944" cy="1200329"/>
          </a:xfrm>
          <a:prstGeom prst="rect">
            <a:avLst/>
          </a:prstGeom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b="1" dirty="0">
                <a:solidFill>
                  <a:schemeClr val="accent1"/>
                </a:solidFill>
              </a:rPr>
              <a:t>CRITERIOS Y MECANISMOS DE ELEGIBILIDAD: </a:t>
            </a:r>
            <a:r>
              <a:rPr lang="es-MX" dirty="0"/>
              <a:t>Incluye requisitos y procedimiento de selección. </a:t>
            </a:r>
            <a:r>
              <a:rPr lang="es-MX" b="1" dirty="0"/>
              <a:t>Estos deben ser transparentes y congruentes de acuerdo con la población objetivo que se trate</a:t>
            </a:r>
            <a:r>
              <a:rPr lang="es-MX" dirty="0"/>
              <a:t>. Así mismo, se deben especificar las diferencias cuando se incluyan beneficiarios facilitadores de servicios, respecto de los beneficiarios finales.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2051720" y="108453"/>
            <a:ext cx="23637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>
                <a:solidFill>
                  <a:schemeClr val="bg1"/>
                </a:solidFill>
              </a:rPr>
              <a:t>Estructura</a:t>
            </a:r>
          </a:p>
        </p:txBody>
      </p:sp>
      <p:sp>
        <p:nvSpPr>
          <p:cNvPr id="14" name="10 CuadroTexto">
            <a:extLst>
              <a:ext uri="{FF2B5EF4-FFF2-40B4-BE49-F238E27FC236}">
                <a16:creationId xmlns:a16="http://schemas.microsoft.com/office/drawing/2014/main" id="{13732BA0-DB02-47AC-8283-AB77FD4D39AE}"/>
              </a:ext>
            </a:extLst>
          </p:cNvPr>
          <p:cNvSpPr txBox="1"/>
          <p:nvPr/>
        </p:nvSpPr>
        <p:spPr>
          <a:xfrm>
            <a:off x="146691" y="5549218"/>
            <a:ext cx="8496944" cy="646331"/>
          </a:xfrm>
          <a:prstGeom prst="rect">
            <a:avLst/>
          </a:prstGeom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b="1" dirty="0">
                <a:solidFill>
                  <a:schemeClr val="accent1"/>
                </a:solidFill>
              </a:rPr>
              <a:t>INDICADORES: </a:t>
            </a:r>
            <a:r>
              <a:rPr lang="es-MX" dirty="0">
                <a:solidFill>
                  <a:schemeClr val="tx1"/>
                </a:solidFill>
              </a:rPr>
              <a:t>Establece los </a:t>
            </a:r>
            <a:r>
              <a:rPr lang="es-MX" b="1" dirty="0">
                <a:solidFill>
                  <a:schemeClr val="tx1"/>
                </a:solidFill>
              </a:rPr>
              <a:t>resultados esperados del programa</a:t>
            </a:r>
            <a:r>
              <a:rPr lang="es-MX" dirty="0">
                <a:solidFill>
                  <a:schemeClr val="tx1"/>
                </a:solidFill>
              </a:rPr>
              <a:t>, de forma cuantificable y medible (Fin, propósito, componente y actividad)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97929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72535" cy="924792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157" y="-1"/>
            <a:ext cx="2906843" cy="924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3040145" y="1"/>
            <a:ext cx="3047214" cy="924791"/>
          </a:xfrm>
          <a:prstGeom prst="rect">
            <a:avLst/>
          </a:prstGeom>
          <a:solidFill>
            <a:srgbClr val="0092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Rectángulo"/>
          <p:cNvSpPr/>
          <p:nvPr/>
        </p:nvSpPr>
        <p:spPr>
          <a:xfrm>
            <a:off x="7008829" y="579451"/>
            <a:ext cx="21351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tabLst>
                <a:tab pos="2806065" algn="ctr"/>
                <a:tab pos="5612130" algn="r"/>
              </a:tabLst>
            </a:pPr>
            <a:r>
              <a:rPr lang="es-MX" sz="600" b="1" dirty="0">
                <a:solidFill>
                  <a:schemeClr val="bg1">
                    <a:lumMod val="85000"/>
                  </a:schemeClr>
                </a:solidFill>
                <a:latin typeface="Gotham Rounded Book" pitchFamily="50" charset="0"/>
                <a:ea typeface="Calibri"/>
                <a:cs typeface="Times New Roman"/>
              </a:rPr>
              <a:t>Dirección General</a:t>
            </a:r>
            <a:endParaRPr lang="es-MX" sz="600" dirty="0">
              <a:solidFill>
                <a:schemeClr val="bg1">
                  <a:lumMod val="85000"/>
                </a:schemeClr>
              </a:solidFill>
              <a:latin typeface="Gotham Rounded Book" pitchFamily="50" charset="0"/>
              <a:ea typeface="Calibri"/>
              <a:cs typeface="Times New Roman"/>
            </a:endParaRPr>
          </a:p>
          <a:p>
            <a:pPr lvl="0" algn="r">
              <a:tabLst>
                <a:tab pos="2806065" algn="ctr"/>
                <a:tab pos="5612130" algn="r"/>
              </a:tabLst>
            </a:pPr>
            <a:r>
              <a:rPr lang="es-MX" sz="600" b="1" dirty="0">
                <a:solidFill>
                  <a:schemeClr val="bg1">
                    <a:lumMod val="85000"/>
                  </a:schemeClr>
                </a:solidFill>
                <a:latin typeface="Gotham Rounded Book" pitchFamily="50" charset="0"/>
                <a:ea typeface="Calibri"/>
                <a:cs typeface="Times New Roman"/>
              </a:rPr>
              <a:t>Dirección de Evaluación</a:t>
            </a:r>
            <a:endParaRPr lang="es-MX" sz="600" dirty="0">
              <a:solidFill>
                <a:schemeClr val="bg1">
                  <a:lumMod val="85000"/>
                </a:schemeClr>
              </a:solidFill>
              <a:latin typeface="Gotham Rounded Book" pitchFamily="50" charset="0"/>
              <a:ea typeface="Calibri"/>
              <a:cs typeface="Times New Roman"/>
            </a:endParaRPr>
          </a:p>
        </p:txBody>
      </p:sp>
      <p:graphicFrame>
        <p:nvGraphicFramePr>
          <p:cNvPr id="7" name="Marcador de contenido 3">
            <a:extLst>
              <a:ext uri="{FF2B5EF4-FFF2-40B4-BE49-F238E27FC236}">
                <a16:creationId xmlns:a16="http://schemas.microsoft.com/office/drawing/2014/main" id="{2EB32F99-08C8-4ECE-B3E9-D6AF7310DA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2613903"/>
              </p:ext>
            </p:extLst>
          </p:nvPr>
        </p:nvGraphicFramePr>
        <p:xfrm>
          <a:off x="107504" y="1628800"/>
          <a:ext cx="8966008" cy="266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1259632" y="46897"/>
            <a:ext cx="4093172" cy="830997"/>
          </a:xfrm>
          <a:prstGeom prst="rect">
            <a:avLst/>
          </a:prstGeom>
        </p:spPr>
        <p:txBody>
          <a:bodyPr wrap="none" rtlCol="0">
            <a:spAutoFit/>
          </a:bodyPr>
          <a:lstStyle>
            <a:defPPr>
              <a:defRPr lang="es-MX"/>
            </a:defPPr>
            <a:lvl1pPr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s-MX" dirty="0"/>
              <a:t>PROCESO DE APROBACIÓN DE </a:t>
            </a:r>
          </a:p>
          <a:p>
            <a:r>
              <a:rPr lang="es-MX" dirty="0"/>
              <a:t>PROGRAMAS SOCIALES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179512" y="4623519"/>
            <a:ext cx="87129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dirty="0"/>
              <a:t>COPLADE es el Comité de Planeación para el Desarrollo de la Ciudad de México.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dirty="0"/>
              <a:t>Lo preside la persona Titular de la Secretaría de Inclusión y Bienestar.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dirty="0"/>
              <a:t>Se integra por los titulares de las dependencias de la Administración pública de la Ciudad, quienes participan con voz y voto.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dirty="0"/>
              <a:t>Además, participan en calidad de vocales: la Secretaría de la Contraloría de la Ciudad de México, la Consejería Jurídica y el Consejo de Evaluación de la Política Social de la Ciudad de México.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584758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72535" cy="924792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157" y="-1"/>
            <a:ext cx="2906843" cy="924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3040145" y="1"/>
            <a:ext cx="3047214" cy="924791"/>
          </a:xfrm>
          <a:prstGeom prst="rect">
            <a:avLst/>
          </a:prstGeom>
          <a:solidFill>
            <a:srgbClr val="0092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Rectángulo"/>
          <p:cNvSpPr/>
          <p:nvPr/>
        </p:nvSpPr>
        <p:spPr>
          <a:xfrm>
            <a:off x="7008829" y="579451"/>
            <a:ext cx="21351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tabLst>
                <a:tab pos="2806065" algn="ctr"/>
                <a:tab pos="5612130" algn="r"/>
              </a:tabLst>
            </a:pPr>
            <a:r>
              <a:rPr lang="es-MX" sz="600" b="1" dirty="0">
                <a:solidFill>
                  <a:schemeClr val="bg1">
                    <a:lumMod val="85000"/>
                  </a:schemeClr>
                </a:solidFill>
                <a:latin typeface="Gotham Rounded Book" pitchFamily="50" charset="0"/>
                <a:ea typeface="Calibri"/>
                <a:cs typeface="Times New Roman"/>
              </a:rPr>
              <a:t>Dirección General</a:t>
            </a:r>
            <a:endParaRPr lang="es-MX" sz="600" dirty="0">
              <a:solidFill>
                <a:schemeClr val="bg1">
                  <a:lumMod val="85000"/>
                </a:schemeClr>
              </a:solidFill>
              <a:latin typeface="Gotham Rounded Book" pitchFamily="50" charset="0"/>
              <a:ea typeface="Calibri"/>
              <a:cs typeface="Times New Roman"/>
            </a:endParaRPr>
          </a:p>
          <a:p>
            <a:pPr lvl="0" algn="r">
              <a:tabLst>
                <a:tab pos="2806065" algn="ctr"/>
                <a:tab pos="5612130" algn="r"/>
              </a:tabLst>
            </a:pPr>
            <a:r>
              <a:rPr lang="es-MX" sz="600" b="1" dirty="0">
                <a:solidFill>
                  <a:schemeClr val="bg1">
                    <a:lumMod val="85000"/>
                  </a:schemeClr>
                </a:solidFill>
                <a:latin typeface="Gotham Rounded Book" pitchFamily="50" charset="0"/>
                <a:ea typeface="Calibri"/>
                <a:cs typeface="Times New Roman"/>
              </a:rPr>
              <a:t>Dirección de Evaluación</a:t>
            </a:r>
            <a:endParaRPr lang="es-MX" sz="600" dirty="0">
              <a:solidFill>
                <a:schemeClr val="bg1">
                  <a:lumMod val="85000"/>
                </a:schemeClr>
              </a:solidFill>
              <a:latin typeface="Gotham Rounded Book" pitchFamily="50" charset="0"/>
              <a:ea typeface="Calibri"/>
              <a:cs typeface="Times New Roman"/>
            </a:endParaRPr>
          </a:p>
        </p:txBody>
      </p:sp>
      <p:graphicFrame>
        <p:nvGraphicFramePr>
          <p:cNvPr id="8" name="Marcador de contenido 3">
            <a:extLst>
              <a:ext uri="{FF2B5EF4-FFF2-40B4-BE49-F238E27FC236}">
                <a16:creationId xmlns:a16="http://schemas.microsoft.com/office/drawing/2014/main" id="{2EB32F99-08C8-4ECE-B3E9-D6AF7310DA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8465083"/>
              </p:ext>
            </p:extLst>
          </p:nvPr>
        </p:nvGraphicFramePr>
        <p:xfrm>
          <a:off x="177992" y="1340768"/>
          <a:ext cx="8771520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CuadroTexto"/>
          <p:cNvSpPr txBox="1"/>
          <p:nvPr/>
        </p:nvSpPr>
        <p:spPr>
          <a:xfrm>
            <a:off x="1259632" y="82269"/>
            <a:ext cx="4093172" cy="83099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PROCESO DE APROBACIÓN DE </a:t>
            </a:r>
          </a:p>
          <a:p>
            <a:r>
              <a:rPr lang="es-MX" sz="2400" b="1" dirty="0">
                <a:solidFill>
                  <a:schemeClr val="bg1"/>
                </a:solidFill>
              </a:rPr>
              <a:t>ACCIONES SOCIALES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123500" y="4941168"/>
            <a:ext cx="86169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dirty="0"/>
              <a:t>El Comité de Evaluación y Recomendaciones es el máximo órgano de toma de decisiones del Consejo de Evaluación, EVALÚA.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dirty="0"/>
              <a:t>Se integra por 6 consejeras y consejeros académicos, además de la Dirección General del Consejo.</a:t>
            </a:r>
          </a:p>
        </p:txBody>
      </p:sp>
    </p:spTree>
    <p:extLst>
      <p:ext uri="{BB962C8B-B14F-4D97-AF65-F5344CB8AC3E}">
        <p14:creationId xmlns:p14="http://schemas.microsoft.com/office/powerpoint/2010/main" val="178259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72535" cy="924792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157" y="-1"/>
            <a:ext cx="2906843" cy="924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1017812" y="-2"/>
            <a:ext cx="5219345" cy="924791"/>
          </a:xfrm>
          <a:prstGeom prst="rect">
            <a:avLst/>
          </a:prstGeom>
          <a:solidFill>
            <a:srgbClr val="0092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600" b="1" dirty="0">
                <a:solidFill>
                  <a:schemeClr val="bg1"/>
                </a:solidFill>
              </a:rPr>
              <a:t>Novedades en los Lineamientos de Reglas de Operación de PS y AS</a:t>
            </a:r>
          </a:p>
        </p:txBody>
      </p:sp>
      <p:sp>
        <p:nvSpPr>
          <p:cNvPr id="9" name="8 Rectángulo"/>
          <p:cNvSpPr/>
          <p:nvPr/>
        </p:nvSpPr>
        <p:spPr>
          <a:xfrm>
            <a:off x="7008829" y="579451"/>
            <a:ext cx="21351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tabLst>
                <a:tab pos="2806065" algn="ctr"/>
                <a:tab pos="5612130" algn="r"/>
              </a:tabLst>
            </a:pPr>
            <a:r>
              <a:rPr lang="es-MX" sz="600" b="1" dirty="0">
                <a:solidFill>
                  <a:schemeClr val="bg1">
                    <a:lumMod val="85000"/>
                  </a:schemeClr>
                </a:solidFill>
                <a:latin typeface="Gotham Rounded Book" pitchFamily="50" charset="0"/>
                <a:ea typeface="Calibri"/>
                <a:cs typeface="Times New Roman"/>
              </a:rPr>
              <a:t>Dirección General</a:t>
            </a:r>
            <a:endParaRPr lang="es-MX" sz="600" dirty="0">
              <a:solidFill>
                <a:schemeClr val="bg1">
                  <a:lumMod val="85000"/>
                </a:schemeClr>
              </a:solidFill>
              <a:latin typeface="Gotham Rounded Book" pitchFamily="50" charset="0"/>
              <a:ea typeface="Calibri"/>
              <a:cs typeface="Times New Roman"/>
            </a:endParaRPr>
          </a:p>
          <a:p>
            <a:pPr lvl="0" algn="r">
              <a:tabLst>
                <a:tab pos="2806065" algn="ctr"/>
                <a:tab pos="5612130" algn="r"/>
              </a:tabLst>
            </a:pPr>
            <a:r>
              <a:rPr lang="es-MX" sz="600" b="1" dirty="0">
                <a:solidFill>
                  <a:schemeClr val="bg1">
                    <a:lumMod val="85000"/>
                  </a:schemeClr>
                </a:solidFill>
                <a:latin typeface="Gotham Rounded Book" pitchFamily="50" charset="0"/>
                <a:ea typeface="Calibri"/>
                <a:cs typeface="Times New Roman"/>
              </a:rPr>
              <a:t>Dirección de Evaluación</a:t>
            </a:r>
            <a:endParaRPr lang="es-MX" sz="600" dirty="0">
              <a:solidFill>
                <a:schemeClr val="bg1">
                  <a:lumMod val="85000"/>
                </a:schemeClr>
              </a:solidFill>
              <a:latin typeface="Gotham Rounded Book" pitchFamily="50" charset="0"/>
              <a:ea typeface="Calibri"/>
              <a:cs typeface="Times New Roman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251520" y="1628800"/>
            <a:ext cx="856895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000" dirty="0"/>
              <a:t>Se establecen disposiciones para definir de manera más rigurosa la población objetivo. Se hace una distinción especial entre </a:t>
            </a:r>
            <a:r>
              <a:rPr lang="es-MX" sz="2000" b="1" dirty="0"/>
              <a:t>población beneficiaria final</a:t>
            </a:r>
            <a:r>
              <a:rPr lang="es-MX" sz="2000" dirty="0"/>
              <a:t>, de la cual deberá estar claramente definido su perfil, y figuras promotoras o intermediarios colectivos, es decir, </a:t>
            </a:r>
            <a:r>
              <a:rPr lang="es-MX" sz="2000" b="1" dirty="0"/>
              <a:t>beneficiarios facilitadores de servicios</a:t>
            </a:r>
            <a:r>
              <a:rPr lang="es-MX" sz="2000" dirty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000" dirty="0"/>
              <a:t>Se enfatiza la </a:t>
            </a:r>
            <a:r>
              <a:rPr lang="es-MX" sz="2000" b="1" dirty="0"/>
              <a:t>tendencia hacia la universalidad</a:t>
            </a:r>
            <a:r>
              <a:rPr lang="es-MX" sz="2000" dirty="0"/>
              <a:t>. En caso no poder aplicar este principio, se utilizará la </a:t>
            </a:r>
            <a:r>
              <a:rPr lang="es-MX" sz="2000" b="1" dirty="0"/>
              <a:t>focalización territorial</a:t>
            </a:r>
            <a:r>
              <a:rPr lang="es-MX" sz="2000" dirty="0"/>
              <a:t>; y si este principio tampoco aplica se considerará el </a:t>
            </a:r>
            <a:r>
              <a:rPr lang="es-MX" sz="2000" b="1" dirty="0"/>
              <a:t>criterio de ciclo vital; o, por último, el sorteo. </a:t>
            </a:r>
          </a:p>
          <a:p>
            <a:pPr algn="just"/>
            <a:endParaRPr lang="es-MX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000" dirty="0"/>
              <a:t>Estos criterios buscan asegurar la alineación con el enfoque de bienestar contenido en la Constitución y en los principio de la LDS, de modo que la </a:t>
            </a:r>
            <a:r>
              <a:rPr lang="es-MX" sz="2000" b="1" dirty="0"/>
              <a:t>elección de los beneficiarios sea transparente y garantice igualdad de acceso y no discriminación</a:t>
            </a:r>
            <a:r>
              <a:rPr lang="es-MX" sz="2000" dirty="0"/>
              <a:t>, previniendo practicas asociadas al uso discrecional, exclusión y condicionamiento de los programas y acciones</a:t>
            </a:r>
            <a:r>
              <a:rPr lang="es-MX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48916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72535" cy="924792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157" y="-1"/>
            <a:ext cx="2906843" cy="924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3040145" y="1"/>
            <a:ext cx="3047214" cy="924791"/>
          </a:xfrm>
          <a:prstGeom prst="rect">
            <a:avLst/>
          </a:prstGeom>
          <a:solidFill>
            <a:srgbClr val="0092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Rectángulo"/>
          <p:cNvSpPr/>
          <p:nvPr/>
        </p:nvSpPr>
        <p:spPr>
          <a:xfrm>
            <a:off x="7008829" y="579451"/>
            <a:ext cx="21351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tabLst>
                <a:tab pos="2806065" algn="ctr"/>
                <a:tab pos="5612130" algn="r"/>
              </a:tabLst>
            </a:pPr>
            <a:r>
              <a:rPr lang="es-MX" sz="600" b="1" dirty="0">
                <a:solidFill>
                  <a:schemeClr val="bg1">
                    <a:lumMod val="85000"/>
                  </a:schemeClr>
                </a:solidFill>
                <a:latin typeface="Gotham Rounded Book" pitchFamily="50" charset="0"/>
                <a:ea typeface="Calibri"/>
                <a:cs typeface="Times New Roman"/>
              </a:rPr>
              <a:t>Dirección General</a:t>
            </a:r>
            <a:endParaRPr lang="es-MX" sz="600" dirty="0">
              <a:solidFill>
                <a:schemeClr val="bg1">
                  <a:lumMod val="85000"/>
                </a:schemeClr>
              </a:solidFill>
              <a:latin typeface="Gotham Rounded Book" pitchFamily="50" charset="0"/>
              <a:ea typeface="Calibri"/>
              <a:cs typeface="Times New Roman"/>
            </a:endParaRPr>
          </a:p>
          <a:p>
            <a:pPr lvl="0" algn="r">
              <a:tabLst>
                <a:tab pos="2806065" algn="ctr"/>
                <a:tab pos="5612130" algn="r"/>
              </a:tabLst>
            </a:pPr>
            <a:r>
              <a:rPr lang="es-MX" sz="600" b="1" dirty="0">
                <a:solidFill>
                  <a:schemeClr val="bg1">
                    <a:lumMod val="85000"/>
                  </a:schemeClr>
                </a:solidFill>
                <a:latin typeface="Gotham Rounded Book" pitchFamily="50" charset="0"/>
                <a:ea typeface="Calibri"/>
                <a:cs typeface="Times New Roman"/>
              </a:rPr>
              <a:t>Dirección de Evaluación</a:t>
            </a:r>
            <a:endParaRPr lang="es-MX" sz="600" dirty="0">
              <a:solidFill>
                <a:schemeClr val="bg1">
                  <a:lumMod val="85000"/>
                </a:schemeClr>
              </a:solidFill>
              <a:latin typeface="Gotham Rounded Book" pitchFamily="50" charset="0"/>
              <a:ea typeface="Calibri"/>
              <a:cs typeface="Times New Roman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971600" y="1"/>
            <a:ext cx="5115759" cy="924791"/>
          </a:xfrm>
          <a:prstGeom prst="rect">
            <a:avLst/>
          </a:prstGeom>
          <a:solidFill>
            <a:srgbClr val="0092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600" dirty="0"/>
              <a:t>A partir de las RO</a:t>
            </a:r>
          </a:p>
        </p:txBody>
      </p:sp>
      <p:sp>
        <p:nvSpPr>
          <p:cNvPr id="8" name="CuadroTexto 1"/>
          <p:cNvSpPr txBox="1"/>
          <p:nvPr/>
        </p:nvSpPr>
        <p:spPr>
          <a:xfrm>
            <a:off x="251520" y="1124744"/>
            <a:ext cx="864096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200" dirty="0"/>
              <a:t>Con base en la información contenida en ambos instrumentos, se han desarrollado las siguientes líneas de trabajo:</a:t>
            </a:r>
          </a:p>
          <a:p>
            <a:pPr algn="just"/>
            <a:endParaRPr lang="es-MX" sz="2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200" b="1" dirty="0"/>
              <a:t>Inventarios</a:t>
            </a:r>
            <a:r>
              <a:rPr lang="es-MX" sz="2200" dirty="0"/>
              <a:t> de Programas y Acciones Sociales (centrales y alcaldías).</a:t>
            </a:r>
            <a:endParaRPr lang="es-MX" sz="22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200" b="1" dirty="0"/>
              <a:t>Índice de Fortalecimiento de los Programas Sociales </a:t>
            </a:r>
            <a:r>
              <a:rPr lang="es-MX" sz="2200" b="1" dirty="0" err="1"/>
              <a:t>Info</a:t>
            </a:r>
            <a:r>
              <a:rPr lang="es-MX" sz="2200" b="1" dirty="0"/>
              <a:t>-Pro,</a:t>
            </a:r>
            <a:r>
              <a:rPr lang="es-MX" sz="2200" dirty="0"/>
              <a:t> que valora la consistencia del diseño de los PS y su impacto esperado.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200" b="1" dirty="0"/>
              <a:t>Evaluación Estratégica de la Política Social de la Ciudad de México, </a:t>
            </a:r>
            <a:r>
              <a:rPr lang="es-MX" sz="2200" dirty="0"/>
              <a:t>que presentará un análisis y valoración de la política social en la Ciudad y en las Alcaldías: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s-MX" sz="20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MX" sz="2000" dirty="0"/>
              <a:t>Gasto Social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MX" sz="2000" dirty="0"/>
              <a:t>Sectores/Materias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MX" sz="2000" dirty="0"/>
              <a:t>Grupos de atención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MX" sz="2000" dirty="0"/>
              <a:t>Duplicidades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MX" sz="2000" dirty="0"/>
              <a:t>Acciones Sociales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MX" sz="2000" dirty="0"/>
              <a:t>Problemas en Reglas de Operación y de diseño</a:t>
            </a:r>
          </a:p>
        </p:txBody>
      </p:sp>
    </p:spTree>
    <p:extLst>
      <p:ext uri="{BB962C8B-B14F-4D97-AF65-F5344CB8AC3E}">
        <p14:creationId xmlns:p14="http://schemas.microsoft.com/office/powerpoint/2010/main" val="4389459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72535" cy="924792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157" y="-1"/>
            <a:ext cx="2906843" cy="924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3040145" y="1"/>
            <a:ext cx="3047214" cy="924791"/>
          </a:xfrm>
          <a:prstGeom prst="rect">
            <a:avLst/>
          </a:prstGeom>
          <a:solidFill>
            <a:srgbClr val="0092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Rectángulo"/>
          <p:cNvSpPr/>
          <p:nvPr/>
        </p:nvSpPr>
        <p:spPr>
          <a:xfrm>
            <a:off x="7008829" y="579451"/>
            <a:ext cx="21351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tabLst>
                <a:tab pos="2806065" algn="ctr"/>
                <a:tab pos="5612130" algn="r"/>
              </a:tabLst>
            </a:pPr>
            <a:r>
              <a:rPr lang="es-MX" sz="600" b="1" dirty="0">
                <a:solidFill>
                  <a:schemeClr val="bg1">
                    <a:lumMod val="85000"/>
                  </a:schemeClr>
                </a:solidFill>
                <a:latin typeface="Gotham Rounded Book" pitchFamily="50" charset="0"/>
                <a:ea typeface="Calibri"/>
                <a:cs typeface="Times New Roman"/>
              </a:rPr>
              <a:t>Dirección General</a:t>
            </a:r>
            <a:endParaRPr lang="es-MX" sz="600" dirty="0">
              <a:solidFill>
                <a:schemeClr val="bg1">
                  <a:lumMod val="85000"/>
                </a:schemeClr>
              </a:solidFill>
              <a:latin typeface="Gotham Rounded Book" pitchFamily="50" charset="0"/>
              <a:ea typeface="Calibri"/>
              <a:cs typeface="Times New Roman"/>
            </a:endParaRPr>
          </a:p>
          <a:p>
            <a:pPr lvl="0" algn="r">
              <a:tabLst>
                <a:tab pos="2806065" algn="ctr"/>
                <a:tab pos="5612130" algn="r"/>
              </a:tabLst>
            </a:pPr>
            <a:r>
              <a:rPr lang="es-MX" sz="600" b="1" dirty="0">
                <a:solidFill>
                  <a:schemeClr val="bg1">
                    <a:lumMod val="85000"/>
                  </a:schemeClr>
                </a:solidFill>
                <a:latin typeface="Gotham Rounded Book" pitchFamily="50" charset="0"/>
                <a:ea typeface="Calibri"/>
                <a:cs typeface="Times New Roman"/>
              </a:rPr>
              <a:t>Dirección de Evaluación</a:t>
            </a:r>
            <a:endParaRPr lang="es-MX" sz="600" dirty="0">
              <a:solidFill>
                <a:schemeClr val="bg1">
                  <a:lumMod val="85000"/>
                </a:schemeClr>
              </a:solidFill>
              <a:latin typeface="Gotham Rounded Book" pitchFamily="50" charset="0"/>
              <a:ea typeface="Calibri"/>
              <a:cs typeface="Times New Roman"/>
            </a:endParaRP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219908" y="2924944"/>
            <a:ext cx="4101780" cy="8220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6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/>
                <a:ea typeface="+mj-ea"/>
                <a:cs typeface="+mj-cs"/>
              </a:rPr>
              <a:t>Datos de contacto</a:t>
            </a:r>
          </a:p>
        </p:txBody>
      </p:sp>
      <p:sp>
        <p:nvSpPr>
          <p:cNvPr id="13" name="2 Marcador de contenido"/>
          <p:cNvSpPr txBox="1">
            <a:spLocks/>
          </p:cNvSpPr>
          <p:nvPr/>
        </p:nvSpPr>
        <p:spPr>
          <a:xfrm>
            <a:off x="219908" y="3933056"/>
            <a:ext cx="4672027" cy="2349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Guillermo Jiménez Melgarejo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566222294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gjimenezm21@yahoo.es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Raymundo Martínez</a:t>
            </a:r>
          </a:p>
          <a:p>
            <a:pPr lvl="1">
              <a:buClr>
                <a:srgbClr val="90C226"/>
              </a:buClr>
            </a:pPr>
            <a:r>
              <a:rPr lang="es-MX" dirty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Trebuchet MS"/>
              </a:rPr>
              <a:t>566222294</a:t>
            </a:r>
          </a:p>
          <a:p>
            <a:pPr lvl="1">
              <a:buClr>
                <a:srgbClr val="90C226"/>
              </a:buClr>
            </a:pPr>
            <a:r>
              <a:rPr lang="es-MX" dirty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Trebuchet MS"/>
              </a:rPr>
              <a:t>ejrdavid@crim.unam.mx</a:t>
            </a:r>
            <a:endParaRPr kumimoji="0" lang="es-MX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1596809" y="1196752"/>
            <a:ext cx="6590251" cy="12961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defTabSz="457200">
              <a:spcBef>
                <a:spcPct val="0"/>
              </a:spcBef>
              <a:defRPr/>
            </a:pPr>
            <a:r>
              <a:rPr lang="es-MX" sz="4000" dirty="0">
                <a:solidFill>
                  <a:srgbClr val="90C226"/>
                </a:solidFill>
                <a:latin typeface="Trebuchet MS"/>
              </a:rPr>
              <a:t>Gracias por su atención</a:t>
            </a:r>
          </a:p>
        </p:txBody>
      </p:sp>
    </p:spTree>
    <p:extLst>
      <p:ext uri="{BB962C8B-B14F-4D97-AF65-F5344CB8AC3E}">
        <p14:creationId xmlns:p14="http://schemas.microsoft.com/office/powerpoint/2010/main" val="451764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72535" cy="924792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157" y="-1"/>
            <a:ext cx="2906843" cy="924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3040145" y="1"/>
            <a:ext cx="3047214" cy="924791"/>
          </a:xfrm>
          <a:prstGeom prst="rect">
            <a:avLst/>
          </a:prstGeom>
          <a:solidFill>
            <a:srgbClr val="0092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Rectángulo"/>
          <p:cNvSpPr/>
          <p:nvPr/>
        </p:nvSpPr>
        <p:spPr>
          <a:xfrm>
            <a:off x="7008829" y="579451"/>
            <a:ext cx="213517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tabLst>
                <a:tab pos="2806065" algn="ctr"/>
                <a:tab pos="5612130" algn="r"/>
              </a:tabLst>
            </a:pPr>
            <a:r>
              <a:rPr lang="es-MX" sz="800" b="1" dirty="0">
                <a:solidFill>
                  <a:schemeClr val="bg1"/>
                </a:solidFill>
                <a:latin typeface="Gotham Rounded Book" pitchFamily="50" charset="0"/>
                <a:ea typeface="Calibri"/>
                <a:cs typeface="Times New Roman"/>
              </a:rPr>
              <a:t>Dirección General</a:t>
            </a:r>
            <a:endParaRPr lang="es-MX" sz="800" dirty="0">
              <a:solidFill>
                <a:schemeClr val="bg1"/>
              </a:solidFill>
              <a:latin typeface="Gotham Rounded Book" pitchFamily="50" charset="0"/>
              <a:ea typeface="Calibri"/>
              <a:cs typeface="Times New Roman"/>
            </a:endParaRPr>
          </a:p>
          <a:p>
            <a:pPr lvl="0" algn="r">
              <a:tabLst>
                <a:tab pos="2806065" algn="ctr"/>
                <a:tab pos="5612130" algn="r"/>
              </a:tabLst>
            </a:pPr>
            <a:r>
              <a:rPr lang="es-MX" sz="800" b="1" dirty="0">
                <a:solidFill>
                  <a:schemeClr val="bg1"/>
                </a:solidFill>
                <a:latin typeface="Gotham Rounded Book" pitchFamily="50" charset="0"/>
                <a:ea typeface="Calibri"/>
                <a:cs typeface="Times New Roman"/>
              </a:rPr>
              <a:t>Dirección de Evaluación</a:t>
            </a:r>
            <a:endParaRPr lang="es-MX" sz="800" dirty="0">
              <a:solidFill>
                <a:schemeClr val="bg1"/>
              </a:solidFill>
              <a:latin typeface="Gotham Rounded Book" pitchFamily="50" charset="0"/>
              <a:ea typeface="Calibri"/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08920"/>
            <a:ext cx="4215407" cy="1632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A2DAA4-EA31-4321-A7CE-502A03E5A629}"/>
              </a:ext>
            </a:extLst>
          </p:cNvPr>
          <p:cNvSpPr txBox="1">
            <a:spLocks/>
          </p:cNvSpPr>
          <p:nvPr/>
        </p:nvSpPr>
        <p:spPr>
          <a:xfrm>
            <a:off x="4467447" y="1196752"/>
            <a:ext cx="3888433" cy="487503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s-ES" sz="2000" b="1" dirty="0">
                <a:solidFill>
                  <a:schemeClr val="bg1">
                    <a:lumMod val="50000"/>
                  </a:schemeClr>
                </a:solidFill>
              </a:rPr>
              <a:t>Evalúa  es un organismo público descentralizado de la Administración Pública, con personalidad jurídica y patrimonio propio, que goza de autonomía técnica, de gestión y presupuestaria, que tiene la atribución de evaluar el desarrollo social, medir la pobreza y la desigualdad, publicar un informe anual de la cuestión social, emitir lineamientos para la elaboración de la Reglas de Operación de los Programas Sociales y ahora también emitir lineamientos y aprobar la implementación de acciones sociales .</a:t>
            </a:r>
            <a:endParaRPr lang="es-ES" sz="20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es-MX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248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72535" cy="924792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157" y="-1"/>
            <a:ext cx="2906843" cy="924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3040145" y="1"/>
            <a:ext cx="3047214" cy="924791"/>
          </a:xfrm>
          <a:prstGeom prst="rect">
            <a:avLst/>
          </a:prstGeom>
          <a:solidFill>
            <a:srgbClr val="0092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Rectángulo"/>
          <p:cNvSpPr/>
          <p:nvPr/>
        </p:nvSpPr>
        <p:spPr>
          <a:xfrm>
            <a:off x="7008829" y="579451"/>
            <a:ext cx="21351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tabLst>
                <a:tab pos="2806065" algn="ctr"/>
                <a:tab pos="5612130" algn="r"/>
              </a:tabLst>
            </a:pPr>
            <a:r>
              <a:rPr lang="es-MX" sz="600" b="1" dirty="0">
                <a:solidFill>
                  <a:schemeClr val="bg1">
                    <a:lumMod val="85000"/>
                  </a:schemeClr>
                </a:solidFill>
                <a:latin typeface="Gotham Rounded Book" pitchFamily="50" charset="0"/>
                <a:ea typeface="Calibri"/>
                <a:cs typeface="Times New Roman"/>
              </a:rPr>
              <a:t>Dirección General</a:t>
            </a:r>
            <a:endParaRPr lang="es-MX" sz="600" dirty="0">
              <a:solidFill>
                <a:schemeClr val="bg1">
                  <a:lumMod val="85000"/>
                </a:schemeClr>
              </a:solidFill>
              <a:latin typeface="Gotham Rounded Book" pitchFamily="50" charset="0"/>
              <a:ea typeface="Calibri"/>
              <a:cs typeface="Times New Roman"/>
            </a:endParaRPr>
          </a:p>
          <a:p>
            <a:pPr lvl="0" algn="r">
              <a:tabLst>
                <a:tab pos="2806065" algn="ctr"/>
                <a:tab pos="5612130" algn="r"/>
              </a:tabLst>
            </a:pPr>
            <a:r>
              <a:rPr lang="es-MX" sz="600" b="1" dirty="0">
                <a:solidFill>
                  <a:schemeClr val="bg1">
                    <a:lumMod val="85000"/>
                  </a:schemeClr>
                </a:solidFill>
                <a:latin typeface="Gotham Rounded Book" pitchFamily="50" charset="0"/>
                <a:ea typeface="Calibri"/>
                <a:cs typeface="Times New Roman"/>
              </a:rPr>
              <a:t>Dirección de Evaluación</a:t>
            </a:r>
            <a:endParaRPr lang="es-MX" sz="600" dirty="0">
              <a:solidFill>
                <a:schemeClr val="bg1">
                  <a:lumMod val="85000"/>
                </a:schemeClr>
              </a:solidFill>
              <a:latin typeface="Gotham Rounded Book" pitchFamily="50" charset="0"/>
              <a:ea typeface="Calibri"/>
              <a:cs typeface="Times New Roman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81415" y="1083709"/>
            <a:ext cx="2420335" cy="369332"/>
          </a:xfrm>
          <a:prstGeom prst="rect">
            <a:avLst/>
          </a:prstGeom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b="1" dirty="0"/>
              <a:t>Programa social: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449881" y="1083709"/>
            <a:ext cx="2420335" cy="369332"/>
          </a:xfrm>
          <a:prstGeom prst="rect">
            <a:avLst/>
          </a:prstGeom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b="1" dirty="0"/>
              <a:t>Acción social: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2051720" y="108453"/>
            <a:ext cx="28098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>
                <a:solidFill>
                  <a:schemeClr val="bg1"/>
                </a:solidFill>
              </a:rPr>
              <a:t>Definiciones</a:t>
            </a:r>
          </a:p>
        </p:txBody>
      </p:sp>
      <p:sp>
        <p:nvSpPr>
          <p:cNvPr id="3" name="2 Rectángulo"/>
          <p:cNvSpPr/>
          <p:nvPr/>
        </p:nvSpPr>
        <p:spPr>
          <a:xfrm>
            <a:off x="248289" y="1628800"/>
            <a:ext cx="338760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600" b="1" dirty="0"/>
              <a:t>Ley de Desarrollo Social para el DF </a:t>
            </a:r>
          </a:p>
          <a:p>
            <a:pPr algn="just"/>
            <a:endParaRPr lang="es-MX" sz="1600" dirty="0"/>
          </a:p>
          <a:p>
            <a:pPr algn="just"/>
            <a:r>
              <a:rPr lang="es-MX" sz="1600" dirty="0"/>
              <a:t>Los programas de desarrollo social son instrumentos derivados de la planificación institucional de la política social que garanticen el efectivo cumplimiento y promuevan el pleno ejercicio de los derechos humanos, económicos, sociales y culturales.</a:t>
            </a:r>
            <a:endParaRPr lang="es-MX" sz="1600" b="1" dirty="0"/>
          </a:p>
          <a:p>
            <a:pPr algn="just"/>
            <a:endParaRPr lang="es-MX" sz="1600" b="1" dirty="0"/>
          </a:p>
          <a:p>
            <a:pPr algn="just"/>
            <a:endParaRPr lang="es-MX" sz="1600" b="1" dirty="0"/>
          </a:p>
        </p:txBody>
      </p:sp>
      <p:sp>
        <p:nvSpPr>
          <p:cNvPr id="10" name="9 Rectángulo"/>
          <p:cNvSpPr/>
          <p:nvPr/>
        </p:nvSpPr>
        <p:spPr>
          <a:xfrm>
            <a:off x="158404" y="5097958"/>
            <a:ext cx="89210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MX" dirty="0">
                <a:solidFill>
                  <a:prstClr val="black"/>
                </a:solidFill>
              </a:rPr>
              <a:t>Disposiciones a las cuales se sujetan determinados programas y acciones de gobierno con el objeto de otorgar  transparencia y asegurar la aplicación eficiente, eficaz, oportuna y equitativa de los recursos públicos asignados a los mismos.</a:t>
            </a:r>
          </a:p>
        </p:txBody>
      </p:sp>
      <p:sp>
        <p:nvSpPr>
          <p:cNvPr id="4" name="3 Rectángulo"/>
          <p:cNvSpPr/>
          <p:nvPr/>
        </p:nvSpPr>
        <p:spPr>
          <a:xfrm>
            <a:off x="5127548" y="1620881"/>
            <a:ext cx="30963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600" b="1" dirty="0"/>
              <a:t>Ley de Desarrollo Social para el DF </a:t>
            </a:r>
          </a:p>
          <a:p>
            <a:pPr algn="just"/>
            <a:endParaRPr lang="es-MX" sz="1600" dirty="0"/>
          </a:p>
          <a:p>
            <a:pPr algn="just"/>
            <a:r>
              <a:rPr lang="es-MX" sz="1600" dirty="0"/>
              <a:t>La Acciones Sociales son el conjunto de actividades institucionales de desarrollo social y de bienestar normadas por Lineamientos de Operación y que tienen carácter contingente, temporal, emergente o casuístico. 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2051720" y="4499828"/>
            <a:ext cx="4957109" cy="369332"/>
          </a:xfrm>
          <a:prstGeom prst="rect">
            <a:avLst/>
          </a:prstGeom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b="1" dirty="0"/>
              <a:t>Reglas de Operación/Lineamientos de operación:</a:t>
            </a:r>
          </a:p>
        </p:txBody>
      </p:sp>
    </p:spTree>
    <p:extLst>
      <p:ext uri="{BB962C8B-B14F-4D97-AF65-F5344CB8AC3E}">
        <p14:creationId xmlns:p14="http://schemas.microsoft.com/office/powerpoint/2010/main" val="3646749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72535" cy="924792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157" y="-1"/>
            <a:ext cx="2906843" cy="924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3040145" y="1"/>
            <a:ext cx="3047214" cy="924791"/>
          </a:xfrm>
          <a:prstGeom prst="rect">
            <a:avLst/>
          </a:prstGeom>
          <a:solidFill>
            <a:srgbClr val="0092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Rectángulo"/>
          <p:cNvSpPr/>
          <p:nvPr/>
        </p:nvSpPr>
        <p:spPr>
          <a:xfrm>
            <a:off x="7008829" y="579451"/>
            <a:ext cx="213517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tabLst>
                <a:tab pos="2806065" algn="ctr"/>
                <a:tab pos="5612130" algn="r"/>
              </a:tabLst>
            </a:pPr>
            <a:r>
              <a:rPr lang="es-MX" sz="800" b="1" dirty="0">
                <a:solidFill>
                  <a:schemeClr val="bg1"/>
                </a:solidFill>
                <a:latin typeface="Gotham Rounded Book" pitchFamily="50" charset="0"/>
                <a:ea typeface="Calibri"/>
                <a:cs typeface="Times New Roman"/>
              </a:rPr>
              <a:t>Dirección General</a:t>
            </a:r>
            <a:endParaRPr lang="es-MX" sz="800" dirty="0">
              <a:solidFill>
                <a:schemeClr val="bg1"/>
              </a:solidFill>
              <a:latin typeface="Gotham Rounded Book" pitchFamily="50" charset="0"/>
              <a:ea typeface="Calibri"/>
              <a:cs typeface="Times New Roman"/>
            </a:endParaRPr>
          </a:p>
          <a:p>
            <a:pPr lvl="0" algn="r">
              <a:tabLst>
                <a:tab pos="2806065" algn="ctr"/>
                <a:tab pos="5612130" algn="r"/>
              </a:tabLst>
            </a:pPr>
            <a:r>
              <a:rPr lang="es-MX" sz="800" b="1" dirty="0">
                <a:solidFill>
                  <a:schemeClr val="bg1"/>
                </a:solidFill>
                <a:latin typeface="Gotham Rounded Book" pitchFamily="50" charset="0"/>
                <a:ea typeface="Calibri"/>
                <a:cs typeface="Times New Roman"/>
              </a:rPr>
              <a:t>Dirección de Evaluación</a:t>
            </a:r>
            <a:endParaRPr lang="es-MX" sz="800" dirty="0">
              <a:solidFill>
                <a:schemeClr val="bg1"/>
              </a:solidFill>
              <a:latin typeface="Gotham Rounded Book" pitchFamily="50" charset="0"/>
              <a:ea typeface="Calibri"/>
              <a:cs typeface="Times New Roman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96936" y="1236356"/>
            <a:ext cx="2420335" cy="307777"/>
          </a:xfrm>
          <a:prstGeom prst="rect">
            <a:avLst/>
          </a:prstGeom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1400" b="1" dirty="0"/>
              <a:t>Programa social: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916873" y="1268375"/>
            <a:ext cx="2420335" cy="307777"/>
          </a:xfrm>
          <a:prstGeom prst="rect">
            <a:avLst/>
          </a:prstGeom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1400" b="1" dirty="0"/>
              <a:t>Acción social: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179512" y="1857196"/>
            <a:ext cx="331236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b="1" dirty="0"/>
              <a:t>Busca incidir en problematicas de naturaleza estructural (visión de mediano y largo plazo)</a:t>
            </a:r>
          </a:p>
          <a:p>
            <a:endParaRPr lang="es-MX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b="1" dirty="0"/>
              <a:t>Garantizan y promueven el pleno ejercicio de los derechos sociales.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b="1" dirty="0"/>
              <a:t>Permanencia prolongada ( anual, trianual, sexenal, etc)</a:t>
            </a:r>
          </a:p>
          <a:p>
            <a:endParaRPr lang="es-MX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b="1" dirty="0"/>
              <a:t>Cuentan con Reglas de Operación como documento normativo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b="1" dirty="0"/>
              <a:t>La naturaleza, cobertura y operación del programa requieren de una mayor cantidad de recursos para su correcto funcionamiento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5381653" y="1739251"/>
            <a:ext cx="374441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b="1" dirty="0"/>
              <a:t>Tienen la capacidad de brindar soluciones a necesidades temporales, imprevistas o no planificadas. </a:t>
            </a:r>
          </a:p>
          <a:p>
            <a:endParaRPr lang="es-MX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b="1" dirty="0"/>
              <a:t>Capacidad reducida para generar una contribución significativa a la garantia o satisfacción de derechos sociales.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b="1" dirty="0"/>
              <a:t>No cuentan con vocación de permanencia o estabilidad (Máximo 4 meses)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b="1" dirty="0"/>
              <a:t>Cuentan con Lineamientos de Operación, como documento normativo de la intervención</a:t>
            </a:r>
          </a:p>
          <a:p>
            <a:endParaRPr lang="es-MX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b="1" dirty="0"/>
              <a:t>Las acciones habitualmente cuentan con una cobertura, estrategias de atención y presupuesto limitados. 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3780228" y="3717032"/>
            <a:ext cx="13447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rgbClr val="C00000"/>
                </a:solidFill>
              </a:rPr>
              <a:t>Temporalidad 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3563888" y="2905199"/>
            <a:ext cx="17147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rgbClr val="C00000"/>
                </a:solidFill>
              </a:rPr>
              <a:t>Derechos Sociales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3928516" y="2060848"/>
            <a:ext cx="1139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rgbClr val="C00000"/>
                </a:solidFill>
              </a:rPr>
              <a:t>Incidencia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3425343" y="1390244"/>
            <a:ext cx="2010753" cy="30777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solidFill>
                  <a:srgbClr val="C00000"/>
                </a:solidFill>
              </a:rPr>
              <a:t>Principales Diferencias: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3780228" y="5497487"/>
            <a:ext cx="12873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rgbClr val="C00000"/>
                </a:solidFill>
              </a:rPr>
              <a:t>Presupuesto</a:t>
            </a:r>
          </a:p>
        </p:txBody>
      </p:sp>
      <p:sp>
        <p:nvSpPr>
          <p:cNvPr id="20" name="24 CuadroTexto">
            <a:extLst>
              <a:ext uri="{FF2B5EF4-FFF2-40B4-BE49-F238E27FC236}">
                <a16:creationId xmlns:a16="http://schemas.microsoft.com/office/drawing/2014/main" id="{6A5AA3C5-AE42-1644-93C3-76C1BA6DFABD}"/>
              </a:ext>
            </a:extLst>
          </p:cNvPr>
          <p:cNvSpPr txBox="1"/>
          <p:nvPr/>
        </p:nvSpPr>
        <p:spPr>
          <a:xfrm>
            <a:off x="3637024" y="4581128"/>
            <a:ext cx="1631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rgbClr val="C00000"/>
                </a:solidFill>
              </a:rPr>
              <a:t>Marco Normativo </a:t>
            </a:r>
          </a:p>
        </p:txBody>
      </p:sp>
      <p:cxnSp>
        <p:nvCxnSpPr>
          <p:cNvPr id="3" name="2 Conector recto de flecha"/>
          <p:cNvCxnSpPr/>
          <p:nvPr/>
        </p:nvCxnSpPr>
        <p:spPr>
          <a:xfrm>
            <a:off x="4373999" y="1739251"/>
            <a:ext cx="5156" cy="393605"/>
          </a:xfrm>
          <a:prstGeom prst="straightConnector1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CuadroTexto"/>
          <p:cNvSpPr txBox="1"/>
          <p:nvPr/>
        </p:nvSpPr>
        <p:spPr>
          <a:xfrm>
            <a:off x="2051720" y="108453"/>
            <a:ext cx="25567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>
                <a:solidFill>
                  <a:schemeClr val="bg1"/>
                </a:solidFill>
              </a:rPr>
              <a:t>Diferencias</a:t>
            </a:r>
          </a:p>
        </p:txBody>
      </p:sp>
    </p:spTree>
    <p:extLst>
      <p:ext uri="{BB962C8B-B14F-4D97-AF65-F5344CB8AC3E}">
        <p14:creationId xmlns:p14="http://schemas.microsoft.com/office/powerpoint/2010/main" val="4048125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6" y="-1"/>
            <a:ext cx="9172535" cy="924792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157" y="-1"/>
            <a:ext cx="2906843" cy="924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935420" y="0"/>
            <a:ext cx="5241015" cy="924791"/>
          </a:xfrm>
          <a:prstGeom prst="rect">
            <a:avLst/>
          </a:prstGeom>
          <a:solidFill>
            <a:srgbClr val="0092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/>
              <a:t>Programas Sociales del Gobierno de la CDMX (MDP)</a:t>
            </a:r>
          </a:p>
        </p:txBody>
      </p:sp>
      <p:sp>
        <p:nvSpPr>
          <p:cNvPr id="9" name="8 Rectángulo"/>
          <p:cNvSpPr/>
          <p:nvPr/>
        </p:nvSpPr>
        <p:spPr>
          <a:xfrm>
            <a:off x="7008829" y="579451"/>
            <a:ext cx="21351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tabLst>
                <a:tab pos="2806065" algn="ctr"/>
                <a:tab pos="5612130" algn="r"/>
              </a:tabLst>
            </a:pPr>
            <a:r>
              <a:rPr lang="es-MX" sz="600" b="1" dirty="0">
                <a:solidFill>
                  <a:schemeClr val="bg1">
                    <a:lumMod val="85000"/>
                  </a:schemeClr>
                </a:solidFill>
                <a:latin typeface="Gotham Rounded Book" pitchFamily="50" charset="0"/>
                <a:ea typeface="Calibri"/>
                <a:cs typeface="Times New Roman"/>
              </a:rPr>
              <a:t>Dirección General</a:t>
            </a:r>
            <a:endParaRPr lang="es-MX" sz="600" dirty="0">
              <a:solidFill>
                <a:schemeClr val="bg1">
                  <a:lumMod val="85000"/>
                </a:schemeClr>
              </a:solidFill>
              <a:latin typeface="Gotham Rounded Book" pitchFamily="50" charset="0"/>
              <a:ea typeface="Calibri"/>
              <a:cs typeface="Times New Roman"/>
            </a:endParaRPr>
          </a:p>
          <a:p>
            <a:pPr lvl="0" algn="r">
              <a:tabLst>
                <a:tab pos="2806065" algn="ctr"/>
                <a:tab pos="5612130" algn="r"/>
              </a:tabLst>
            </a:pPr>
            <a:r>
              <a:rPr lang="es-MX" sz="600" b="1" dirty="0">
                <a:solidFill>
                  <a:schemeClr val="bg1">
                    <a:lumMod val="85000"/>
                  </a:schemeClr>
                </a:solidFill>
                <a:latin typeface="Gotham Rounded Book" pitchFamily="50" charset="0"/>
                <a:ea typeface="Calibri"/>
                <a:cs typeface="Times New Roman"/>
              </a:rPr>
              <a:t>Dirección de Evaluación</a:t>
            </a:r>
            <a:endParaRPr lang="es-MX" sz="600" dirty="0">
              <a:solidFill>
                <a:schemeClr val="bg1">
                  <a:lumMod val="85000"/>
                </a:schemeClr>
              </a:solidFill>
              <a:latin typeface="Gotham Rounded Book" pitchFamily="50" charset="0"/>
              <a:ea typeface="Calibri"/>
              <a:cs typeface="Times New Roman"/>
            </a:endParaRP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8DD44B7C-B4AD-40B8-BBE1-B97EE43631D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5420" y="1052736"/>
            <a:ext cx="7669027" cy="5530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644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72535" cy="924792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157" y="-1"/>
            <a:ext cx="2906843" cy="924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3040145" y="1"/>
            <a:ext cx="3047214" cy="924791"/>
          </a:xfrm>
          <a:prstGeom prst="rect">
            <a:avLst/>
          </a:prstGeom>
          <a:solidFill>
            <a:srgbClr val="0092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Rectángulo"/>
          <p:cNvSpPr/>
          <p:nvPr/>
        </p:nvSpPr>
        <p:spPr>
          <a:xfrm>
            <a:off x="7008829" y="579451"/>
            <a:ext cx="21351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tabLst>
                <a:tab pos="2806065" algn="ctr"/>
                <a:tab pos="5612130" algn="r"/>
              </a:tabLst>
            </a:pPr>
            <a:r>
              <a:rPr lang="es-MX" sz="600" b="1" dirty="0">
                <a:solidFill>
                  <a:schemeClr val="bg1">
                    <a:lumMod val="85000"/>
                  </a:schemeClr>
                </a:solidFill>
                <a:latin typeface="Gotham Rounded Book" pitchFamily="50" charset="0"/>
                <a:ea typeface="Calibri"/>
                <a:cs typeface="Times New Roman"/>
              </a:rPr>
              <a:t>Dirección General</a:t>
            </a:r>
            <a:endParaRPr lang="es-MX" sz="600" dirty="0">
              <a:solidFill>
                <a:schemeClr val="bg1">
                  <a:lumMod val="85000"/>
                </a:schemeClr>
              </a:solidFill>
              <a:latin typeface="Gotham Rounded Book" pitchFamily="50" charset="0"/>
              <a:ea typeface="Calibri"/>
              <a:cs typeface="Times New Roman"/>
            </a:endParaRPr>
          </a:p>
          <a:p>
            <a:pPr lvl="0" algn="r">
              <a:tabLst>
                <a:tab pos="2806065" algn="ctr"/>
                <a:tab pos="5612130" algn="r"/>
              </a:tabLst>
            </a:pPr>
            <a:r>
              <a:rPr lang="es-MX" sz="600" b="1" dirty="0">
                <a:solidFill>
                  <a:schemeClr val="bg1">
                    <a:lumMod val="85000"/>
                  </a:schemeClr>
                </a:solidFill>
                <a:latin typeface="Gotham Rounded Book" pitchFamily="50" charset="0"/>
                <a:ea typeface="Calibri"/>
                <a:cs typeface="Times New Roman"/>
              </a:rPr>
              <a:t>Dirección de Evaluación</a:t>
            </a:r>
            <a:endParaRPr lang="es-MX" sz="600" dirty="0">
              <a:solidFill>
                <a:schemeClr val="bg1">
                  <a:lumMod val="85000"/>
                </a:schemeClr>
              </a:solidFill>
              <a:latin typeface="Gotham Rounded Book" pitchFamily="50" charset="0"/>
              <a:ea typeface="Calibri"/>
              <a:cs typeface="Times New Roman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051720" y="108453"/>
            <a:ext cx="21242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>
                <a:solidFill>
                  <a:schemeClr val="bg1"/>
                </a:solidFill>
              </a:rPr>
              <a:t>Ejemplos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999537" y="1083709"/>
            <a:ext cx="2420335" cy="369332"/>
          </a:xfrm>
          <a:prstGeom prst="rect">
            <a:avLst/>
          </a:prstGeom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b="1" dirty="0"/>
              <a:t>Programa social: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5580112" y="1083709"/>
            <a:ext cx="2420335" cy="369332"/>
          </a:xfrm>
          <a:prstGeom prst="rect">
            <a:avLst/>
          </a:prstGeom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b="1" dirty="0"/>
              <a:t>Acción social:</a:t>
            </a:r>
          </a:p>
        </p:txBody>
      </p:sp>
      <p:sp>
        <p:nvSpPr>
          <p:cNvPr id="2" name="1 Rectángulo"/>
          <p:cNvSpPr/>
          <p:nvPr/>
        </p:nvSpPr>
        <p:spPr>
          <a:xfrm>
            <a:off x="260121" y="1556792"/>
            <a:ext cx="396044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b="1" dirty="0"/>
              <a:t>Programa Comedores Comunitarios y Públicos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b="1" dirty="0"/>
              <a:t>Alimentos escolares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b="1" dirty="0"/>
              <a:t>Pilares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b="1" dirty="0"/>
              <a:t>Mejor Escuela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b="1" dirty="0"/>
              <a:t>Mi Beca para Empezar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b="1" dirty="0"/>
              <a:t>Útiles y uniformes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b="1" dirty="0"/>
              <a:t>Seguro de Desempleo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b="1" dirty="0"/>
              <a:t>Programa </a:t>
            </a:r>
            <a:r>
              <a:rPr lang="es-MX" b="1" dirty="0" err="1"/>
              <a:t>Atepetl</a:t>
            </a:r>
            <a:r>
              <a:rPr lang="es-MX" b="1" dirty="0"/>
              <a:t> (Medio Ambiente)</a:t>
            </a:r>
          </a:p>
        </p:txBody>
      </p:sp>
      <p:sp>
        <p:nvSpPr>
          <p:cNvPr id="3" name="2 Rectángulo"/>
          <p:cNvSpPr/>
          <p:nvPr/>
        </p:nvSpPr>
        <p:spPr>
          <a:xfrm>
            <a:off x="4996072" y="2092687"/>
            <a:ext cx="417646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/>
              <a:t>Apoyo  para vivienda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/>
              <a:t>Transferencias por una </a:t>
            </a:r>
            <a:r>
              <a:rPr lang="es-MX" b="1"/>
              <a:t>única ocasión </a:t>
            </a:r>
            <a:endParaRPr lang="es-MX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/>
              <a:t>Eventos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/>
              <a:t>Promotores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/>
              <a:t>Ayudas técnicas 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44017" y="5661248"/>
            <a:ext cx="40765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Durante 2019 se presentaron un total de 154 programas sociales (97 DE Alcaldías Y  57 DE Centrales)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4972481" y="5772937"/>
            <a:ext cx="39782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septiembre a la fecha se han presentado 79 acciones.</a:t>
            </a:r>
          </a:p>
        </p:txBody>
      </p:sp>
    </p:spTree>
    <p:extLst>
      <p:ext uri="{BB962C8B-B14F-4D97-AF65-F5344CB8AC3E}">
        <p14:creationId xmlns:p14="http://schemas.microsoft.com/office/powerpoint/2010/main" val="182583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72535" cy="924792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157" y="-1"/>
            <a:ext cx="2906843" cy="924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3040145" y="1"/>
            <a:ext cx="3047214" cy="924791"/>
          </a:xfrm>
          <a:prstGeom prst="rect">
            <a:avLst/>
          </a:prstGeom>
          <a:solidFill>
            <a:srgbClr val="0092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Rectángulo"/>
          <p:cNvSpPr/>
          <p:nvPr/>
        </p:nvSpPr>
        <p:spPr>
          <a:xfrm>
            <a:off x="7008829" y="579451"/>
            <a:ext cx="21351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tabLst>
                <a:tab pos="2806065" algn="ctr"/>
                <a:tab pos="5612130" algn="r"/>
              </a:tabLst>
            </a:pPr>
            <a:r>
              <a:rPr lang="es-MX" sz="600" b="1" dirty="0">
                <a:solidFill>
                  <a:schemeClr val="bg1">
                    <a:lumMod val="85000"/>
                  </a:schemeClr>
                </a:solidFill>
                <a:latin typeface="Gotham Rounded Book" pitchFamily="50" charset="0"/>
                <a:ea typeface="Calibri"/>
                <a:cs typeface="Times New Roman"/>
              </a:rPr>
              <a:t>Dirección General</a:t>
            </a:r>
            <a:endParaRPr lang="es-MX" sz="600" dirty="0">
              <a:solidFill>
                <a:schemeClr val="bg1">
                  <a:lumMod val="85000"/>
                </a:schemeClr>
              </a:solidFill>
              <a:latin typeface="Gotham Rounded Book" pitchFamily="50" charset="0"/>
              <a:ea typeface="Calibri"/>
              <a:cs typeface="Times New Roman"/>
            </a:endParaRPr>
          </a:p>
          <a:p>
            <a:pPr lvl="0" algn="r">
              <a:tabLst>
                <a:tab pos="2806065" algn="ctr"/>
                <a:tab pos="5612130" algn="r"/>
              </a:tabLst>
            </a:pPr>
            <a:r>
              <a:rPr lang="es-MX" sz="600" b="1" dirty="0">
                <a:solidFill>
                  <a:schemeClr val="bg1">
                    <a:lumMod val="85000"/>
                  </a:schemeClr>
                </a:solidFill>
                <a:latin typeface="Gotham Rounded Book" pitchFamily="50" charset="0"/>
                <a:ea typeface="Calibri"/>
                <a:cs typeface="Times New Roman"/>
              </a:rPr>
              <a:t>Dirección de Evaluación</a:t>
            </a:r>
            <a:endParaRPr lang="es-MX" sz="600" dirty="0">
              <a:solidFill>
                <a:schemeClr val="bg1">
                  <a:lumMod val="85000"/>
                </a:schemeClr>
              </a:solidFill>
              <a:latin typeface="Gotham Rounded Book" pitchFamily="50" charset="0"/>
              <a:ea typeface="Calibri"/>
              <a:cs typeface="Times New Roman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935145" y="108451"/>
            <a:ext cx="4822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Evaluaciones de Política alimentaria </a:t>
            </a:r>
          </a:p>
        </p:txBody>
      </p:sp>
      <p:sp>
        <p:nvSpPr>
          <p:cNvPr id="2" name="1 Rectángulo"/>
          <p:cNvSpPr/>
          <p:nvPr/>
        </p:nvSpPr>
        <p:spPr>
          <a:xfrm>
            <a:off x="824775" y="1844824"/>
            <a:ext cx="6840760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800" b="1" dirty="0"/>
              <a:t>Evaluación de Política Alimentaria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MX" b="1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dirty="0"/>
              <a:t>Diagnóstico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dirty="0"/>
              <a:t>Operación, gestión administración de comedores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dirty="0"/>
              <a:t>Calidad y adecuación nutricional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dirty="0"/>
              <a:t>Satisfacción de usuarios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dirty="0"/>
              <a:t>Perfil de usuarios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MX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800" b="1" dirty="0"/>
              <a:t>Evaluación Alimentos Escolares </a:t>
            </a:r>
          </a:p>
          <a:p>
            <a:pPr algn="just"/>
            <a:endParaRPr lang="es-MX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dirty="0"/>
              <a:t>Mediciones antropométricas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dirty="0"/>
              <a:t>Proceso de implementación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dirty="0"/>
              <a:t>Calidad y pertinencia de los alimentos</a:t>
            </a:r>
          </a:p>
        </p:txBody>
      </p:sp>
    </p:spTree>
    <p:extLst>
      <p:ext uri="{BB962C8B-B14F-4D97-AF65-F5344CB8AC3E}">
        <p14:creationId xmlns:p14="http://schemas.microsoft.com/office/powerpoint/2010/main" val="3994938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72535" cy="924792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157" y="-1"/>
            <a:ext cx="2906843" cy="924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3040145" y="1"/>
            <a:ext cx="3047214" cy="924791"/>
          </a:xfrm>
          <a:prstGeom prst="rect">
            <a:avLst/>
          </a:prstGeom>
          <a:solidFill>
            <a:srgbClr val="0092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Rectángulo"/>
          <p:cNvSpPr/>
          <p:nvPr/>
        </p:nvSpPr>
        <p:spPr>
          <a:xfrm>
            <a:off x="7008829" y="579451"/>
            <a:ext cx="21351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tabLst>
                <a:tab pos="2806065" algn="ctr"/>
                <a:tab pos="5612130" algn="r"/>
              </a:tabLst>
            </a:pPr>
            <a:r>
              <a:rPr lang="es-MX" sz="600" b="1" dirty="0">
                <a:solidFill>
                  <a:schemeClr val="bg1">
                    <a:lumMod val="85000"/>
                  </a:schemeClr>
                </a:solidFill>
                <a:latin typeface="Gotham Rounded Book" pitchFamily="50" charset="0"/>
                <a:ea typeface="Calibri"/>
                <a:cs typeface="Times New Roman"/>
              </a:rPr>
              <a:t>Dirección General</a:t>
            </a:r>
            <a:endParaRPr lang="es-MX" sz="600" dirty="0">
              <a:solidFill>
                <a:schemeClr val="bg1">
                  <a:lumMod val="85000"/>
                </a:schemeClr>
              </a:solidFill>
              <a:latin typeface="Gotham Rounded Book" pitchFamily="50" charset="0"/>
              <a:ea typeface="Calibri"/>
              <a:cs typeface="Times New Roman"/>
            </a:endParaRPr>
          </a:p>
          <a:p>
            <a:pPr lvl="0" algn="r">
              <a:tabLst>
                <a:tab pos="2806065" algn="ctr"/>
                <a:tab pos="5612130" algn="r"/>
              </a:tabLst>
            </a:pPr>
            <a:r>
              <a:rPr lang="es-MX" sz="600" b="1" dirty="0">
                <a:solidFill>
                  <a:schemeClr val="bg1">
                    <a:lumMod val="85000"/>
                  </a:schemeClr>
                </a:solidFill>
                <a:latin typeface="Gotham Rounded Book" pitchFamily="50" charset="0"/>
                <a:ea typeface="Calibri"/>
                <a:cs typeface="Times New Roman"/>
              </a:rPr>
              <a:t>Dirección de Evaluación</a:t>
            </a:r>
            <a:endParaRPr lang="es-MX" sz="600" dirty="0">
              <a:solidFill>
                <a:schemeClr val="bg1">
                  <a:lumMod val="85000"/>
                </a:schemeClr>
              </a:solidFill>
              <a:latin typeface="Gotham Rounded Book" pitchFamily="50" charset="0"/>
              <a:ea typeface="Calibri"/>
              <a:cs typeface="Times New Roman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81415" y="908720"/>
            <a:ext cx="2420335" cy="369332"/>
          </a:xfrm>
          <a:prstGeom prst="rect">
            <a:avLst/>
          </a:prstGeom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b="1" dirty="0"/>
              <a:t>Programa social: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608049" y="924792"/>
            <a:ext cx="2420335" cy="369332"/>
          </a:xfrm>
          <a:prstGeom prst="rect">
            <a:avLst/>
          </a:prstGeom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b="1" dirty="0"/>
              <a:t>Acción social: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1A2DAA4-EA31-4321-A7CE-502A03E5A629}"/>
              </a:ext>
            </a:extLst>
          </p:cNvPr>
          <p:cNvSpPr txBox="1">
            <a:spLocks/>
          </p:cNvSpPr>
          <p:nvPr/>
        </p:nvSpPr>
        <p:spPr>
          <a:xfrm>
            <a:off x="130435" y="1454299"/>
            <a:ext cx="4428737" cy="5133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s-MX" sz="1200" b="1" kern="600" dirty="0"/>
              <a:t>1. Nombre de programa social y dependencia o entidad responsable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MX" sz="1200" b="1" kern="600" dirty="0"/>
              <a:t>2. Alineación programática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MX" sz="1200" b="1" kern="600" dirty="0"/>
              <a:t>3. Diagnóstico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MX" sz="1200" b="1" kern="600" dirty="0"/>
              <a:t>4. Objetivos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MX" sz="1200" b="1" kern="600" dirty="0"/>
              <a:t>5. Definición de poblaciones objetivo y beneficiarias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MX" sz="1200" b="1" kern="600" dirty="0"/>
              <a:t>6. Metas físicas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MX" sz="1200" b="1" kern="600" dirty="0"/>
              <a:t>7. Programación presupuestal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MX" sz="1200" b="1" kern="600" dirty="0"/>
              <a:t>8. Requisitos y procedimientos de acceso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MX" sz="1200" b="1" kern="600" dirty="0">
                <a:solidFill>
                  <a:srgbClr val="FF0000"/>
                </a:solidFill>
              </a:rPr>
              <a:t>9. Criterios de selección de la población beneficiaria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MX" sz="1200" b="1" kern="600" dirty="0"/>
              <a:t>10. Procedimientos de instrumentación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MX" sz="1200" b="1" kern="600" dirty="0"/>
              <a:t>11. Procedimiento de queja o inconformidad ciudadana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MX" sz="1200" b="1" kern="600" dirty="0"/>
              <a:t>12. Mecanismos de exigibilidad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MX" sz="1200" b="1" kern="600" dirty="0"/>
              <a:t>13. Mecanismos de evaluación e indicadores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MX" sz="1200" b="1" kern="600" dirty="0"/>
              <a:t>14. Formas de participación social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MX" sz="1200" b="1" kern="600" dirty="0"/>
              <a:t>15. Articulación con otros programas y acciones sociales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MX" sz="1200" b="1" kern="600" dirty="0"/>
              <a:t>16. Mecanismos de fiscalización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MX" sz="1200" b="1" kern="600" dirty="0"/>
              <a:t>17. Mecanismos de rendición de cuentas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MX" sz="1200" b="1" kern="600" dirty="0"/>
              <a:t>18. Criterios para la integración y unificación del padrón universal de personas beneficiarias o derechohabientes</a:t>
            </a:r>
            <a:endParaRPr kumimoji="0" lang="es-MX" sz="900" b="0" i="0" u="none" strike="noStrike" kern="600" cap="none" spc="0" normalizeH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5220072" y="1628800"/>
            <a:ext cx="3635896" cy="4784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defTabSz="457200">
              <a:spcBef>
                <a:spcPts val="600"/>
              </a:spcBef>
              <a:buClr>
                <a:schemeClr val="accent1"/>
              </a:buClr>
              <a:buSzPct val="80000"/>
              <a:buFont typeface="Wingdings 3" charset="2"/>
              <a:buNone/>
            </a:pPr>
            <a:r>
              <a:rPr lang="es-MX" sz="1200" b="1" kern="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1. Nombre de la Acción</a:t>
            </a:r>
          </a:p>
          <a:p>
            <a:pPr defTabSz="457200">
              <a:spcBef>
                <a:spcPts val="600"/>
              </a:spcBef>
              <a:buClr>
                <a:schemeClr val="accent1"/>
              </a:buClr>
              <a:buSzPct val="80000"/>
              <a:buFont typeface="Wingdings 3" charset="2"/>
              <a:buNone/>
            </a:pPr>
            <a:r>
              <a:rPr lang="es-MX" sz="1200" b="1" kern="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2. Tipo de Acción </a:t>
            </a:r>
          </a:p>
          <a:p>
            <a:pPr defTabSz="457200">
              <a:spcBef>
                <a:spcPts val="600"/>
              </a:spcBef>
              <a:buClr>
                <a:schemeClr val="accent1"/>
              </a:buClr>
              <a:buSzPct val="80000"/>
              <a:buFont typeface="Wingdings 3" charset="2"/>
              <a:buNone/>
            </a:pPr>
            <a:r>
              <a:rPr lang="es-MX" sz="1200" b="1" kern="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3. Entidad responsable</a:t>
            </a:r>
          </a:p>
          <a:p>
            <a:pPr defTabSz="457200">
              <a:spcBef>
                <a:spcPts val="600"/>
              </a:spcBef>
              <a:buClr>
                <a:schemeClr val="accent1"/>
              </a:buClr>
              <a:buSzPct val="80000"/>
              <a:buFont typeface="Wingdings 3" charset="2"/>
              <a:buNone/>
            </a:pPr>
            <a:r>
              <a:rPr lang="es-MX" sz="1200" b="1" kern="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4. Diagnóstico</a:t>
            </a:r>
          </a:p>
          <a:p>
            <a:pPr defTabSz="457200">
              <a:spcBef>
                <a:spcPts val="600"/>
              </a:spcBef>
              <a:buClr>
                <a:schemeClr val="accent1"/>
              </a:buClr>
              <a:buSzPct val="80000"/>
              <a:buFont typeface="Wingdings 3" charset="2"/>
              <a:buNone/>
            </a:pPr>
            <a:r>
              <a:rPr lang="es-MX" sz="1200" b="1" kern="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5. Objetivos general y específico</a:t>
            </a:r>
          </a:p>
          <a:p>
            <a:pPr defTabSz="457200">
              <a:spcBef>
                <a:spcPts val="600"/>
              </a:spcBef>
              <a:buClr>
                <a:schemeClr val="accent1"/>
              </a:buClr>
              <a:buSzPct val="80000"/>
              <a:buFont typeface="Wingdings 3" charset="2"/>
              <a:buNone/>
            </a:pPr>
            <a:r>
              <a:rPr lang="es-MX" sz="1200" b="1" kern="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6. Definición de Poblaciones objetivo y beneficiarias</a:t>
            </a:r>
          </a:p>
          <a:p>
            <a:pPr defTabSz="457200">
              <a:spcBef>
                <a:spcPts val="600"/>
              </a:spcBef>
              <a:buClr>
                <a:schemeClr val="accent1"/>
              </a:buClr>
              <a:buSzPct val="80000"/>
              <a:buFont typeface="Wingdings 3" charset="2"/>
              <a:buNone/>
            </a:pPr>
            <a:r>
              <a:rPr lang="es-MX" sz="1200" b="1" kern="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6. Metas Físicas</a:t>
            </a:r>
          </a:p>
          <a:p>
            <a:pPr defTabSz="457200">
              <a:spcBef>
                <a:spcPts val="600"/>
              </a:spcBef>
              <a:buClr>
                <a:schemeClr val="accent1"/>
              </a:buClr>
              <a:buSzPct val="80000"/>
              <a:buFont typeface="Wingdings 3" charset="2"/>
              <a:buNone/>
            </a:pPr>
            <a:r>
              <a:rPr lang="es-MX" sz="1200" b="1" kern="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7. Presupuesto</a:t>
            </a:r>
          </a:p>
          <a:p>
            <a:pPr defTabSz="457200">
              <a:spcBef>
                <a:spcPts val="600"/>
              </a:spcBef>
              <a:buClr>
                <a:schemeClr val="accent1"/>
              </a:buClr>
              <a:buSzPct val="80000"/>
              <a:buFont typeface="Wingdings 3" charset="2"/>
              <a:buNone/>
            </a:pPr>
            <a:r>
              <a:rPr lang="es-MX" sz="1200" b="1" kern="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8. Temporalidad. </a:t>
            </a:r>
          </a:p>
          <a:p>
            <a:pPr defTabSz="457200">
              <a:spcBef>
                <a:spcPts val="600"/>
              </a:spcBef>
              <a:buClr>
                <a:schemeClr val="accent1"/>
              </a:buClr>
              <a:buSzPct val="80000"/>
              <a:buFont typeface="Wingdings 3" charset="2"/>
              <a:buNone/>
            </a:pPr>
            <a:r>
              <a:rPr lang="es-MX" sz="1200" b="1" kern="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9. Criterios de elegibilidad y requisitos de acceso.</a:t>
            </a:r>
          </a:p>
          <a:p>
            <a:pPr defTabSz="457200">
              <a:spcBef>
                <a:spcPts val="600"/>
              </a:spcBef>
              <a:buClr>
                <a:schemeClr val="accent1"/>
              </a:buClr>
              <a:buSzPct val="80000"/>
              <a:buFont typeface="Wingdings 3" charset="2"/>
              <a:buNone/>
            </a:pPr>
            <a:r>
              <a:rPr lang="es-MX" sz="1200" b="1" kern="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10. Difusión</a:t>
            </a:r>
          </a:p>
          <a:p>
            <a:pPr defTabSz="457200">
              <a:spcBef>
                <a:spcPts val="600"/>
              </a:spcBef>
              <a:buClr>
                <a:schemeClr val="accent1"/>
              </a:buClr>
              <a:buSzPct val="80000"/>
              <a:buFont typeface="Wingdings 3" charset="2"/>
              <a:buNone/>
            </a:pPr>
            <a:r>
              <a:rPr lang="es-MX" sz="1200" b="1" kern="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11. Padrón de Beneficiarios o listado de identificación de personas beneficiarias.</a:t>
            </a:r>
          </a:p>
          <a:p>
            <a:pPr defTabSz="457200">
              <a:spcBef>
                <a:spcPts val="600"/>
              </a:spcBef>
              <a:buClr>
                <a:schemeClr val="accent1"/>
              </a:buClr>
              <a:buSzPct val="80000"/>
              <a:buFont typeface="Wingdings 3" charset="2"/>
              <a:buNone/>
            </a:pPr>
            <a:r>
              <a:rPr lang="es-MX" sz="1200" b="1" kern="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12. Criterios de exigibilidad, inconformidad, rendición de cuentas.</a:t>
            </a:r>
          </a:p>
          <a:p>
            <a:pPr defTabSz="457200">
              <a:spcBef>
                <a:spcPts val="600"/>
              </a:spcBef>
              <a:buClr>
                <a:schemeClr val="accent1"/>
              </a:buClr>
              <a:buSzPct val="80000"/>
              <a:buFont typeface="Wingdings 3" charset="2"/>
              <a:buNone/>
            </a:pPr>
            <a:r>
              <a:rPr lang="es-MX" sz="1200" b="1" kern="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13. Evaluación y monitoreo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2051720" y="108453"/>
            <a:ext cx="23637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>
                <a:solidFill>
                  <a:schemeClr val="bg1"/>
                </a:solidFill>
              </a:rPr>
              <a:t>Estructura</a:t>
            </a:r>
          </a:p>
        </p:txBody>
      </p:sp>
    </p:spTree>
    <p:extLst>
      <p:ext uri="{BB962C8B-B14F-4D97-AF65-F5344CB8AC3E}">
        <p14:creationId xmlns:p14="http://schemas.microsoft.com/office/powerpoint/2010/main" val="1112336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72535" cy="924792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157" y="-1"/>
            <a:ext cx="2906843" cy="924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3040145" y="1"/>
            <a:ext cx="3047214" cy="924791"/>
          </a:xfrm>
          <a:prstGeom prst="rect">
            <a:avLst/>
          </a:prstGeom>
          <a:solidFill>
            <a:srgbClr val="0092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Rectángulo"/>
          <p:cNvSpPr/>
          <p:nvPr/>
        </p:nvSpPr>
        <p:spPr>
          <a:xfrm>
            <a:off x="7008829" y="579451"/>
            <a:ext cx="21351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tabLst>
                <a:tab pos="2806065" algn="ctr"/>
                <a:tab pos="5612130" algn="r"/>
              </a:tabLst>
            </a:pPr>
            <a:r>
              <a:rPr lang="es-MX" sz="600" b="1" dirty="0">
                <a:solidFill>
                  <a:schemeClr val="bg1">
                    <a:lumMod val="85000"/>
                  </a:schemeClr>
                </a:solidFill>
                <a:latin typeface="Gotham Rounded Book" pitchFamily="50" charset="0"/>
                <a:ea typeface="Calibri"/>
                <a:cs typeface="Times New Roman"/>
              </a:rPr>
              <a:t>Dirección General</a:t>
            </a:r>
            <a:endParaRPr lang="es-MX" sz="600" dirty="0">
              <a:solidFill>
                <a:schemeClr val="bg1">
                  <a:lumMod val="85000"/>
                </a:schemeClr>
              </a:solidFill>
              <a:latin typeface="Gotham Rounded Book" pitchFamily="50" charset="0"/>
              <a:ea typeface="Calibri"/>
              <a:cs typeface="Times New Roman"/>
            </a:endParaRPr>
          </a:p>
          <a:p>
            <a:pPr lvl="0" algn="r">
              <a:tabLst>
                <a:tab pos="2806065" algn="ctr"/>
                <a:tab pos="5612130" algn="r"/>
              </a:tabLst>
            </a:pPr>
            <a:r>
              <a:rPr lang="es-MX" sz="600" b="1" dirty="0">
                <a:solidFill>
                  <a:schemeClr val="bg1">
                    <a:lumMod val="85000"/>
                  </a:schemeClr>
                </a:solidFill>
                <a:latin typeface="Gotham Rounded Book" pitchFamily="50" charset="0"/>
                <a:ea typeface="Calibri"/>
                <a:cs typeface="Times New Roman"/>
              </a:rPr>
              <a:t>Dirección de Evaluación</a:t>
            </a:r>
            <a:endParaRPr lang="es-MX" sz="600" dirty="0">
              <a:solidFill>
                <a:schemeClr val="bg1">
                  <a:lumMod val="85000"/>
                </a:schemeClr>
              </a:solidFill>
              <a:latin typeface="Gotham Rounded Book" pitchFamily="50" charset="0"/>
              <a:ea typeface="Calibri"/>
              <a:cs typeface="Times New Roman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1576" y="1132870"/>
            <a:ext cx="8596888" cy="3016210"/>
          </a:xfrm>
          <a:prstGeom prst="rect">
            <a:avLst/>
          </a:prstGeom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 algn="just"/>
            <a:r>
              <a:rPr lang="es-MX" b="1" dirty="0">
                <a:solidFill>
                  <a:schemeClr val="accent1"/>
                </a:solidFill>
              </a:rPr>
              <a:t>DIAGNÓSTICO: </a:t>
            </a:r>
            <a:r>
              <a:rPr lang="es-MX" b="1" dirty="0"/>
              <a:t>es un juicio/argumento acerca de un problema social, sustentado en evidencia sólida, que sirve como insumo para la toma de decisiones</a:t>
            </a:r>
            <a:r>
              <a:rPr lang="es-MX" dirty="0"/>
              <a:t>. Debe contener, al menos</a:t>
            </a:r>
            <a:r>
              <a:rPr lang="es-MX" b="1" dirty="0"/>
              <a:t>: </a:t>
            </a:r>
            <a:endParaRPr lang="es-MX" sz="1050" b="1" dirty="0"/>
          </a:p>
          <a:p>
            <a:pPr marL="0" lvl="1" algn="just"/>
            <a:endParaRPr lang="es-MX" sz="1000" b="1" dirty="0"/>
          </a:p>
          <a:p>
            <a:pPr marL="285750" lvl="1" indent="-285750" algn="just">
              <a:buFont typeface="Wingdings" panose="05000000000000000000" pitchFamily="2" charset="2"/>
              <a:buChar char="Ø"/>
            </a:pPr>
            <a:r>
              <a:rPr lang="es-MX" dirty="0"/>
              <a:t>Antecedentes</a:t>
            </a:r>
          </a:p>
          <a:p>
            <a:pPr marL="285750" lvl="1" indent="-285750" algn="just">
              <a:buFont typeface="Wingdings" panose="05000000000000000000" pitchFamily="2" charset="2"/>
              <a:buChar char="Ø"/>
            </a:pPr>
            <a:r>
              <a:rPr lang="es-MX" dirty="0"/>
              <a:t>Definición del problema público en términos de los derechos que son afectados</a:t>
            </a:r>
          </a:p>
          <a:p>
            <a:pPr marL="285750" lvl="1" indent="-285750" algn="just">
              <a:buFont typeface="Wingdings" panose="05000000000000000000" pitchFamily="2" charset="2"/>
              <a:buChar char="Ø"/>
            </a:pPr>
            <a:r>
              <a:rPr lang="es-MX" dirty="0"/>
              <a:t>Causas y efectos del problema</a:t>
            </a:r>
          </a:p>
          <a:p>
            <a:pPr marL="285750" lvl="1" indent="-285750" algn="just">
              <a:buFont typeface="Wingdings" panose="05000000000000000000" pitchFamily="2" charset="2"/>
              <a:buChar char="Ø"/>
            </a:pPr>
            <a:r>
              <a:rPr lang="es-MX" dirty="0"/>
              <a:t>Identificación de población potencial afectada por el problema</a:t>
            </a:r>
          </a:p>
          <a:p>
            <a:pPr marL="285750" lvl="1" indent="-285750" algn="just">
              <a:buFont typeface="Wingdings" panose="05000000000000000000" pitchFamily="2" charset="2"/>
              <a:buChar char="Ø"/>
            </a:pPr>
            <a:r>
              <a:rPr lang="es-MX" dirty="0"/>
              <a:t>Justificación de que el problema identificado merece intervención gubernamental</a:t>
            </a:r>
          </a:p>
          <a:p>
            <a:pPr marL="285750" lvl="1" indent="-285750" algn="just">
              <a:buFont typeface="Wingdings" panose="05000000000000000000" pitchFamily="2" charset="2"/>
              <a:buChar char="Ø"/>
            </a:pPr>
            <a:r>
              <a:rPr lang="es-MX" dirty="0"/>
              <a:t>Identificación de otros programas y políticas similares</a:t>
            </a:r>
          </a:p>
          <a:p>
            <a:pPr marL="285750" lvl="1" indent="-285750" algn="just">
              <a:buFont typeface="Wingdings" panose="05000000000000000000" pitchFamily="2" charset="2"/>
              <a:buChar char="Ø"/>
            </a:pPr>
            <a:r>
              <a:rPr lang="es-MX" dirty="0"/>
              <a:t>Fuentes oficiales.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79512" y="4437112"/>
            <a:ext cx="8568952" cy="2308324"/>
          </a:xfrm>
          <a:prstGeom prst="rect">
            <a:avLst/>
          </a:prstGeom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accent1"/>
                </a:solidFill>
              </a:rPr>
              <a:t>OBJETIVO Y ESTRATEGIA GENERAL:</a:t>
            </a:r>
            <a:r>
              <a:rPr lang="es-MX" dirty="0">
                <a:solidFill>
                  <a:schemeClr val="accent1"/>
                </a:solidFill>
              </a:rPr>
              <a:t>  </a:t>
            </a:r>
            <a:r>
              <a:rPr lang="es-MX" b="1" dirty="0"/>
              <a:t>Propósito central que se pretende lograr mediante la implementación de la estrategia propuesta por el mismo</a:t>
            </a:r>
            <a:r>
              <a:rPr lang="es-MX" dirty="0"/>
              <a:t>. Debe ser concreto y medible, por lo que, en un párrafo, máximo dos, se deben integrar los siguientes elementos:</a:t>
            </a:r>
          </a:p>
          <a:p>
            <a:endParaRPr lang="es-MX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dirty="0"/>
              <a:t>Problema social identificado en el diagnóstico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dirty="0"/>
              <a:t>Identificación de la estrategia a aplicar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dirty="0"/>
              <a:t>Caracterización de la población objetivo</a:t>
            </a:r>
          </a:p>
          <a:p>
            <a:endParaRPr lang="es-MX" dirty="0"/>
          </a:p>
        </p:txBody>
      </p:sp>
      <p:sp>
        <p:nvSpPr>
          <p:cNvPr id="10" name="9 CuadroTexto"/>
          <p:cNvSpPr txBox="1"/>
          <p:nvPr/>
        </p:nvSpPr>
        <p:spPr>
          <a:xfrm>
            <a:off x="2051720" y="108453"/>
            <a:ext cx="23637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>
                <a:solidFill>
                  <a:schemeClr val="bg1"/>
                </a:solidFill>
              </a:rPr>
              <a:t>Estructura</a:t>
            </a:r>
          </a:p>
        </p:txBody>
      </p:sp>
    </p:spTree>
    <p:extLst>
      <p:ext uri="{BB962C8B-B14F-4D97-AF65-F5344CB8AC3E}">
        <p14:creationId xmlns:p14="http://schemas.microsoft.com/office/powerpoint/2010/main" val="22678150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1794</Words>
  <Application>Microsoft Office PowerPoint</Application>
  <PresentationFormat>Presentación en pantalla (4:3)</PresentationFormat>
  <Paragraphs>210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4" baseType="lpstr">
      <vt:lpstr>Arial</vt:lpstr>
      <vt:lpstr>Bahnschrift</vt:lpstr>
      <vt:lpstr>Calibri</vt:lpstr>
      <vt:lpstr>Gotham Rounded Book</vt:lpstr>
      <vt:lpstr>Trebuchet MS</vt:lpstr>
      <vt:lpstr>Wingdings</vt:lpstr>
      <vt:lpstr>Wingdings 3</vt:lpstr>
      <vt:lpstr>Tema de Office</vt:lpstr>
      <vt:lpstr>   Lineamientos de Acciones y Reglas de Operación de los Programas Sociales 12 de noviembre de 2019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Evaluaciones Externas  2009 - 2019</dc:title>
  <dc:creator>Usuario</dc:creator>
  <cp:lastModifiedBy>Guillermo Jimenez</cp:lastModifiedBy>
  <cp:revision>38</cp:revision>
  <cp:lastPrinted>2019-11-12T17:18:01Z</cp:lastPrinted>
  <dcterms:created xsi:type="dcterms:W3CDTF">2019-11-11T19:28:13Z</dcterms:created>
  <dcterms:modified xsi:type="dcterms:W3CDTF">2019-11-12T19:30:44Z</dcterms:modified>
</cp:coreProperties>
</file>